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6"/>
  </p:sldMasterIdLst>
  <p:notesMasterIdLst>
    <p:notesMasterId r:id="rId16"/>
  </p:notesMasterIdLst>
  <p:sldIdLst>
    <p:sldId id="332" r:id="rId7"/>
    <p:sldId id="301" r:id="rId8"/>
    <p:sldId id="415" r:id="rId9"/>
    <p:sldId id="418" r:id="rId10"/>
    <p:sldId id="417" r:id="rId11"/>
    <p:sldId id="293" r:id="rId12"/>
    <p:sldId id="302" r:id="rId13"/>
    <p:sldId id="296" r:id="rId14"/>
    <p:sldId id="270" r:id="rId15"/>
  </p:sldIdLst>
  <p:sldSz cx="12192000" cy="6858000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A1B9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65687" autoAdjust="0"/>
  </p:normalViewPr>
  <p:slideViewPr>
    <p:cSldViewPr snapToGrid="0">
      <p:cViewPr varScale="1">
        <p:scale>
          <a:sx n="75" d="100"/>
          <a:sy n="75" d="100"/>
        </p:scale>
        <p:origin x="19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1" Type="http://schemas.openxmlformats.org/officeDocument/2006/relationships/slide" Target="slides/slide5.xml"/><Relationship Id="rId6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14" Type="http://schemas.openxmlformats.org/officeDocument/2006/relationships/slide" Target="slides/slide8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8BA11-62FF-4B54-B5A7-628B232479D4}" type="datetimeFigureOut">
              <a:rPr lang="en-US" smtClean="0"/>
              <a:t>17-Jan-2024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90E0A-DCDA-4467-9BAF-B19E8534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0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90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90E0A-DCDA-4467-9BAF-B19E8534B1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90E0A-DCDA-4467-9BAF-B19E8534B1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0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2E81C-3562-40F2-9DBC-881FEAC3A1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5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2E81C-3562-40F2-9DBC-881FEAC3A1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90E0A-DCDA-4467-9BAF-B19E8534B1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tabLst>
                <a:tab pos="539750" algn="l"/>
                <a:tab pos="756285" algn="l"/>
                <a:tab pos="972185" algn="l"/>
              </a:tabLst>
            </a:pPr>
            <a:endParaRPr lang="en-US" sz="14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2E81C-3562-40F2-9DBC-881FEAC3A1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0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521C1-932B-4C1A-997F-56EB1DAFA6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90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CB1ABC5-7FEE-41DF-9ED7-43C83BB8252C}" type="datetime1">
              <a:rPr lang="en-US" smtClean="0"/>
              <a:t>17-Jan-2024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5904411"/>
            <a:ext cx="2323200" cy="7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6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300F87CC-5DAB-4160-9E02-062E678EB384}" type="datetime1">
              <a:rPr lang="en-US" smtClean="0"/>
              <a:t>17-Jan-2024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170270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4FACB22-2CD3-48D3-A97D-975DC4058527}" type="datetime1">
              <a:rPr lang="en-US" smtClean="0"/>
              <a:t>17-Jan-2024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8134AF09-944D-4C82-9AD5-C1E6CFC2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0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8AB7C57-3EC2-4606-A82C-144BD42E8B76}" type="datetime1">
              <a:rPr lang="en-US" smtClean="0"/>
              <a:t>17-Jan-2024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2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134AF09-944D-4C82-9AD5-C1E6CFC24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0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e.cd/employment-outloo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i.org/10.1787/2247ce58-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Milanez@oecd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oecd.org/future-of-work/reports-and-data/" TargetMode="External"/><Relationship Id="rId4" Type="http://schemas.openxmlformats.org/officeDocument/2006/relationships/hyperlink" Target="https://doi.org/10.1787/2247ce58-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 txBox="1">
            <a:spLocks/>
          </p:cNvSpPr>
          <p:nvPr/>
        </p:nvSpPr>
        <p:spPr>
          <a:xfrm>
            <a:off x="570701" y="2258898"/>
            <a:ext cx="4087767" cy="1356308"/>
          </a:xfrm>
          <a:prstGeom prst="rect">
            <a:avLst/>
          </a:prstGeom>
        </p:spPr>
        <p:txBody>
          <a:bodyPr vert="horz" wrap="square" lIns="121920" tIns="60960" rIns="0" bIns="6096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33" b="1" dirty="0"/>
              <a:t>18 January 2024</a:t>
            </a:r>
          </a:p>
          <a:p>
            <a:pPr>
              <a:spcAft>
                <a:spcPts val="800"/>
              </a:spcAft>
            </a:pPr>
            <a:endParaRPr lang="en-GB" sz="2133" dirty="0"/>
          </a:p>
          <a:p>
            <a:pPr>
              <a:spcAft>
                <a:spcPts val="800"/>
              </a:spcAft>
            </a:pPr>
            <a:r>
              <a:rPr lang="en-GB" sz="2133" b="1" dirty="0"/>
              <a:t>Anna Milanez</a:t>
            </a:r>
          </a:p>
          <a:p>
            <a:pPr>
              <a:spcAft>
                <a:spcPts val="800"/>
              </a:spcAft>
            </a:pPr>
            <a:r>
              <a:rPr lang="en-US" sz="2133" dirty="0"/>
              <a:t>Labour Market Economist, Employment, Labour and Social Affairs Directorate</a:t>
            </a:r>
            <a:endParaRPr lang="en-GB" sz="2133" dirty="0"/>
          </a:p>
          <a:p>
            <a:pPr>
              <a:spcAft>
                <a:spcPts val="800"/>
              </a:spcAft>
            </a:pPr>
            <a:endParaRPr lang="en-GB" sz="2133" dirty="0"/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632567" y="6248058"/>
            <a:ext cx="3322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https://www.oecd.org/future-of-work/</a:t>
            </a:r>
            <a:endParaRPr lang="en-GB" altLang="en-US" sz="213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3729" y="551557"/>
            <a:ext cx="924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Cross-country Case Studies of the Impacts of AI Technologies on the Labour Market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9" y="5658712"/>
            <a:ext cx="1987227" cy="488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E5AB5-BADD-1998-B19B-D64E6763CA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2"/>
          <a:stretch/>
        </p:blipFill>
        <p:spPr>
          <a:xfrm>
            <a:off x="5144162" y="2173474"/>
            <a:ext cx="7037650" cy="46845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49F62C-AFE8-E2A1-934F-9BCDC9E04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34AF09-944D-4C82-9AD5-C1E6CFC242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1B36D7-D18F-9F5E-A357-78BD94D1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237600"/>
            <a:ext cx="10559495" cy="1022400"/>
          </a:xfrm>
        </p:spPr>
        <p:txBody>
          <a:bodyPr/>
          <a:lstStyle/>
          <a:p>
            <a:r>
              <a:rPr lang="en-GB" dirty="0"/>
              <a:t>Research design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66C68B-B969-BAA2-6CCB-099176CF9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84" y="1602000"/>
            <a:ext cx="11062754" cy="4525200"/>
          </a:xfrm>
        </p:spPr>
        <p:txBody>
          <a:bodyPr>
            <a:normAutofit/>
          </a:bodyPr>
          <a:lstStyle/>
          <a:p>
            <a:r>
              <a:rPr lang="en-GB" sz="2789" dirty="0"/>
              <a:t>Firm-level case studies carried out by external researchers</a:t>
            </a:r>
          </a:p>
          <a:p>
            <a:pPr lvl="1"/>
            <a:r>
              <a:rPr lang="en-GB" sz="2389" dirty="0"/>
              <a:t>Austria, Canada, France, Germany, Ireland, Japan, the UK and the US</a:t>
            </a:r>
          </a:p>
          <a:p>
            <a:pPr lvl="1"/>
            <a:r>
              <a:rPr lang="en-GB" sz="2389" dirty="0"/>
              <a:t>Manufacturing and finance sectors</a:t>
            </a:r>
          </a:p>
          <a:p>
            <a:pPr lvl="1"/>
            <a:r>
              <a:rPr lang="en-GB" sz="2389" dirty="0"/>
              <a:t>1-1 semi-structured interviews with stakeholders</a:t>
            </a:r>
          </a:p>
          <a:p>
            <a:pPr lvl="2"/>
            <a:r>
              <a:rPr lang="en-GB" sz="1989" dirty="0"/>
              <a:t>Workers, HR managers, management, AI leads,</a:t>
            </a:r>
          </a:p>
          <a:p>
            <a:pPr marL="914400" lvl="2" indent="0">
              <a:buNone/>
            </a:pPr>
            <a:r>
              <a:rPr lang="en-GB" sz="1989" dirty="0"/>
              <a:t>AI developers, worker representatives</a:t>
            </a:r>
          </a:p>
          <a:p>
            <a:pPr lvl="1"/>
            <a:r>
              <a:rPr lang="en-GB" sz="2389" dirty="0"/>
              <a:t>Fieldwork 2021-2022 with publication in </a:t>
            </a:r>
          </a:p>
          <a:p>
            <a:pPr marL="457200" lvl="1" indent="0">
              <a:buNone/>
            </a:pPr>
            <a:r>
              <a:rPr lang="en-GB" sz="2389" dirty="0"/>
              <a:t>March 2023 (</a:t>
            </a:r>
            <a:r>
              <a:rPr lang="en-US" sz="1600" b="0" i="0" u="none" strike="noStrike" dirty="0">
                <a:solidFill>
                  <a:srgbClr val="0068B6"/>
                </a:solidFill>
                <a:effectLst/>
                <a:latin typeface="Roboto" panose="02000000000000000000" pitchFamily="2" charset="0"/>
                <a:hlinkClick r:id="rId2"/>
              </a:rPr>
              <a:t>https://doi.org/10.1787/2247ce58-en</a:t>
            </a:r>
            <a:r>
              <a:rPr lang="en-US" sz="2389" dirty="0"/>
              <a:t>)</a:t>
            </a:r>
            <a:endParaRPr lang="en-GB" sz="238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7908F-731E-A6C1-678F-FF51F19B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972" y="2821909"/>
            <a:ext cx="2826080" cy="3481754"/>
          </a:xfrm>
          <a:prstGeom prst="rect">
            <a:avLst/>
          </a:prstGeom>
          <a:ln>
            <a:solidFill>
              <a:srgbClr val="034557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F0776-064B-0506-DAD5-5B9A27C822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0000" y="6411600"/>
            <a:ext cx="456000" cy="244800"/>
          </a:xfrm>
        </p:spPr>
        <p:txBody>
          <a:bodyPr/>
          <a:lstStyle/>
          <a:p>
            <a:fld id="{8134AF09-944D-4C82-9AD5-C1E6CFC242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1B36D7-D18F-9F5E-A357-78BD94D1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237600"/>
            <a:ext cx="10559495" cy="1022400"/>
          </a:xfrm>
        </p:spPr>
        <p:txBody>
          <a:bodyPr/>
          <a:lstStyle/>
          <a:p>
            <a:r>
              <a:rPr lang="en-GB" dirty="0"/>
              <a:t>Challenges encountered &amp; final scope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66C68B-B969-BAA2-6CCB-099176CF9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84" y="1602000"/>
            <a:ext cx="11062754" cy="4525200"/>
          </a:xfrm>
        </p:spPr>
        <p:txBody>
          <a:bodyPr>
            <a:normAutofit/>
          </a:bodyPr>
          <a:lstStyle/>
          <a:p>
            <a:r>
              <a:rPr lang="en-GB" sz="2789" dirty="0"/>
              <a:t>Challenges</a:t>
            </a:r>
          </a:p>
          <a:p>
            <a:pPr lvl="1"/>
            <a:r>
              <a:rPr lang="en-GB" sz="2389" dirty="0"/>
              <a:t>Firm recruitment</a:t>
            </a:r>
          </a:p>
          <a:p>
            <a:pPr lvl="2"/>
            <a:r>
              <a:rPr lang="en-GB" sz="1989" dirty="0"/>
              <a:t>8-10 firms contacted for each acceptance</a:t>
            </a:r>
          </a:p>
          <a:p>
            <a:pPr lvl="1"/>
            <a:r>
              <a:rPr lang="en-GB" sz="2389" dirty="0"/>
              <a:t>Underrepresentation of workers’ perspective</a:t>
            </a:r>
          </a:p>
          <a:p>
            <a:pPr lvl="2"/>
            <a:r>
              <a:rPr lang="en-GB" sz="2000" dirty="0"/>
              <a:t>30% with management, 24% AI leads, 17% workers, 9% worker representatives, 11% AI developers, 6% HR managers</a:t>
            </a:r>
          </a:p>
          <a:p>
            <a:pPr lvl="1"/>
            <a:r>
              <a:rPr lang="en-GB" sz="2400" dirty="0"/>
              <a:t>Potential positive bias in use cases offered for study</a:t>
            </a:r>
          </a:p>
          <a:p>
            <a:r>
              <a:rPr lang="en-GB" sz="2789" dirty="0"/>
              <a:t>96 firm-level case studies</a:t>
            </a:r>
          </a:p>
          <a:p>
            <a:pPr lvl="1"/>
            <a:r>
              <a:rPr lang="en-GB" sz="2389" dirty="0"/>
              <a:t>Informed by 343 interviews (against aim of 384)</a:t>
            </a:r>
          </a:p>
          <a:p>
            <a:pPr lvl="1"/>
            <a:r>
              <a:rPr lang="en-GB" sz="2389" dirty="0"/>
              <a:t>Each case study informed by 2-8 stakeholder interviews</a:t>
            </a:r>
          </a:p>
          <a:p>
            <a:pPr lvl="1"/>
            <a:endParaRPr lang="en-GB" sz="2389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5B76E-BD2B-32C4-33FE-54D416BEC2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0000" y="6411600"/>
            <a:ext cx="456000" cy="244800"/>
          </a:xfrm>
        </p:spPr>
        <p:txBody>
          <a:bodyPr/>
          <a:lstStyle/>
          <a:p>
            <a:fld id="{8134AF09-944D-4C82-9AD5-C1E6CFC242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7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1B36D7-D18F-9F5E-A357-78BD94D1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237600"/>
            <a:ext cx="10559495" cy="1022400"/>
          </a:xfrm>
        </p:spPr>
        <p:txBody>
          <a:bodyPr/>
          <a:lstStyle/>
          <a:p>
            <a:r>
              <a:rPr lang="en-GB" dirty="0"/>
              <a:t>Findings highlighted today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66C68B-B969-BAA2-6CCB-099176CF9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84" y="1602000"/>
            <a:ext cx="11062754" cy="4525200"/>
          </a:xfrm>
        </p:spPr>
        <p:txBody>
          <a:bodyPr>
            <a:normAutofit/>
          </a:bodyPr>
          <a:lstStyle/>
          <a:p>
            <a:r>
              <a:rPr lang="en-GB" sz="2789" dirty="0"/>
              <a:t>Which AI technologies, with impacts on which occupations?</a:t>
            </a:r>
          </a:p>
          <a:p>
            <a:r>
              <a:rPr lang="en-GB" sz="2789" dirty="0"/>
              <a:t>Impacts</a:t>
            </a:r>
          </a:p>
          <a:p>
            <a:pPr lvl="1"/>
            <a:r>
              <a:rPr lang="en-GB" sz="2389" dirty="0"/>
              <a:t>Employment levels</a:t>
            </a:r>
          </a:p>
          <a:p>
            <a:pPr lvl="1"/>
            <a:r>
              <a:rPr lang="en-GB" sz="2389" dirty="0"/>
              <a:t>Skills</a:t>
            </a:r>
          </a:p>
          <a:p>
            <a:pPr lvl="1"/>
            <a:r>
              <a:rPr lang="en-GB" sz="2389" dirty="0"/>
              <a:t>Job 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5B76E-BD2B-32C4-33FE-54D416BEC2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0000" y="6411600"/>
            <a:ext cx="456000" cy="244800"/>
          </a:xfrm>
        </p:spPr>
        <p:txBody>
          <a:bodyPr/>
          <a:lstStyle/>
          <a:p>
            <a:fld id="{8134AF09-944D-4C82-9AD5-C1E6CFC242A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8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FAB5C3-2C8F-803E-B44F-40C4B877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AI technologies, which occupations?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AC9C91-3934-605C-00C4-FCCDDA05B4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0000" y="6411600"/>
            <a:ext cx="456000" cy="244800"/>
          </a:xfrm>
        </p:spPr>
        <p:txBody>
          <a:bodyPr/>
          <a:lstStyle/>
          <a:p>
            <a:fld id="{8134AF09-944D-4C82-9AD5-C1E6CFC242A3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7D88D4B-8666-046D-FE2B-DEF89046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84" y="1602000"/>
            <a:ext cx="11062754" cy="4525200"/>
          </a:xfrm>
        </p:spPr>
        <p:txBody>
          <a:bodyPr>
            <a:normAutofit/>
          </a:bodyPr>
          <a:lstStyle/>
          <a:p>
            <a:r>
              <a:rPr lang="en-GB" sz="2789" dirty="0"/>
              <a:t>Most prevalent AI technologies</a:t>
            </a:r>
          </a:p>
          <a:p>
            <a:pPr marL="0" indent="0">
              <a:buNone/>
            </a:pPr>
            <a:endParaRPr lang="en-GB" sz="2789" dirty="0"/>
          </a:p>
          <a:p>
            <a:endParaRPr lang="en-GB" sz="2789" dirty="0"/>
          </a:p>
          <a:p>
            <a:pPr marL="0" indent="0">
              <a:buNone/>
            </a:pPr>
            <a:endParaRPr lang="en-GB" sz="2789" dirty="0"/>
          </a:p>
          <a:p>
            <a:pPr marL="0" indent="0">
              <a:buNone/>
            </a:pPr>
            <a:endParaRPr lang="en-GB" sz="2789" dirty="0"/>
          </a:p>
          <a:p>
            <a:r>
              <a:rPr lang="en-GB" sz="2789" dirty="0"/>
              <a:t>Occupations most often impacted</a:t>
            </a:r>
          </a:p>
          <a:p>
            <a:pPr lvl="1"/>
            <a:endParaRPr lang="en-GB" sz="2389" dirty="0"/>
          </a:p>
          <a:p>
            <a:pPr lvl="1"/>
            <a:endParaRPr lang="en-GB" sz="2389" dirty="0"/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F1F87369-E012-429F-6724-B6FDB2562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315321"/>
              </p:ext>
            </p:extLst>
          </p:nvPr>
        </p:nvGraphicFramePr>
        <p:xfrm>
          <a:off x="1126561" y="4866250"/>
          <a:ext cx="10058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5022576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782791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Finance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Manufacturing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9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Customer service representatives (14)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Maintenance &amp; repair workers (11)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645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Fraud examiners</a:t>
                      </a:r>
                      <a:r>
                        <a:rPr lang="en-US" sz="1800" dirty="0"/>
                        <a:t>, investigators, analysts (5)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Electromechanical equipment assemblers (9)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7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Insurance claims &amp; processing clerks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Aircraft mechanics &amp; service technicians (3)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907839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155F1478-B0F5-B90E-55DF-71BB91D32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25920"/>
              </p:ext>
            </p:extLst>
          </p:nvPr>
        </p:nvGraphicFramePr>
        <p:xfrm>
          <a:off x="1126561" y="2211282"/>
          <a:ext cx="100584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5022576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782791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Finance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Manufacturing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9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Natural language processing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retrieve data and information from customers</a:t>
                      </a:r>
                    </a:p>
                    <a:p>
                      <a:pPr marL="285750" lvl="1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route customer 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Computer vision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To quality assure components along a production 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To monitor production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645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Computer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Natural language processing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7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Machine learning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907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03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FAB5C3-2C8F-803E-B44F-40C4B877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loss has been limited – at least so far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1E405-0979-FDA4-0126-B3773A4C7153}"/>
              </a:ext>
            </a:extLst>
          </p:cNvPr>
          <p:cNvSpPr txBox="1"/>
          <p:nvPr/>
        </p:nvSpPr>
        <p:spPr>
          <a:xfrm>
            <a:off x="458655" y="1602676"/>
            <a:ext cx="5822176" cy="405271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6558" indent="-346558">
              <a:buFont typeface="Arial" panose="020B0604020202020204" pitchFamily="34" charset="0"/>
              <a:buChar char="•"/>
            </a:pPr>
            <a:r>
              <a:rPr lang="en-US" sz="2183" dirty="0">
                <a:solidFill>
                  <a:schemeClr val="tx1"/>
                </a:solidFill>
              </a:rPr>
              <a:t>Redundancies were rare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AI technologies were not advanced enough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AI technologies tended to automate minor share of tasks within jobs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Given labour shortages, workers were often reallocated within firms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Firms were motivated by improved product or service quality rather than labour cost savings</a:t>
            </a:r>
          </a:p>
          <a:p>
            <a:pPr marL="377666" indent="-346558">
              <a:spcBef>
                <a:spcPts val="364"/>
              </a:spcBef>
              <a:spcAft>
                <a:spcPts val="364"/>
              </a:spcAft>
              <a:buFont typeface="Arial" panose="020B0604020202020204" pitchFamily="34" charset="0"/>
              <a:buChar char="•"/>
            </a:pPr>
            <a:r>
              <a:rPr lang="en-US" sz="2183" dirty="0">
                <a:solidFill>
                  <a:schemeClr val="tx1"/>
                </a:solidFill>
              </a:rPr>
              <a:t>However, many mentions of slowed hiring</a:t>
            </a:r>
          </a:p>
          <a:p>
            <a:pPr marL="377666" indent="-346558">
              <a:spcBef>
                <a:spcPts val="364"/>
              </a:spcBef>
              <a:spcAft>
                <a:spcPts val="364"/>
              </a:spcAft>
              <a:buFont typeface="Arial" panose="020B0604020202020204" pitchFamily="34" charset="0"/>
              <a:buChar char="•"/>
            </a:pPr>
            <a:r>
              <a:rPr lang="en-US" sz="2183" dirty="0">
                <a:solidFill>
                  <a:schemeClr val="tx1"/>
                </a:solidFill>
              </a:rPr>
              <a:t>No examples of “new” occupations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174774-253B-ACB7-D594-DA575869D6C3}"/>
              </a:ext>
            </a:extLst>
          </p:cNvPr>
          <p:cNvGrpSpPr/>
          <p:nvPr/>
        </p:nvGrpSpPr>
        <p:grpSpPr>
          <a:xfrm>
            <a:off x="6604286" y="1602675"/>
            <a:ext cx="5263832" cy="4718027"/>
            <a:chOff x="11423650" y="2149475"/>
            <a:chExt cx="8680449" cy="7780375"/>
          </a:xfrm>
        </p:grpSpPr>
        <p:pic>
          <p:nvPicPr>
            <p:cNvPr id="4" name="Picture 3" descr="A group of people in a lab&#10;&#10;Description automatically generated with low confidence">
              <a:extLst>
                <a:ext uri="{FF2B5EF4-FFF2-40B4-BE49-F238E27FC236}">
                  <a16:creationId xmlns:a16="http://schemas.microsoft.com/office/drawing/2014/main" id="{3944DF28-3407-95B7-F095-5DC273222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3650" y="2149475"/>
              <a:ext cx="8680449" cy="48827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AAE311-E33A-34A7-E7B7-99FF9D863C93}"/>
                </a:ext>
              </a:extLst>
            </p:cNvPr>
            <p:cNvSpPr txBox="1"/>
            <p:nvPr/>
          </p:nvSpPr>
          <p:spPr>
            <a:xfrm>
              <a:off x="11430001" y="7321274"/>
              <a:ext cx="8674098" cy="26085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28"/>
                </a:spcBef>
              </a:pPr>
              <a:r>
                <a:rPr lang="en-US" sz="1819" i="1" dirty="0">
                  <a:solidFill>
                    <a:schemeClr val="tx2"/>
                  </a:solidFill>
                </a:rPr>
                <a:t>“There is so much to gain in terms of efficiency, but there will always be headcount. […] The idea is to move people off tasks that can be automated, especially non-value-added tasks.”</a:t>
              </a:r>
            </a:p>
            <a:p>
              <a:pPr algn="ctr">
                <a:spcBef>
                  <a:spcPts val="728"/>
                </a:spcBef>
              </a:pPr>
              <a:r>
                <a:rPr lang="en-US" sz="1819" dirty="0">
                  <a:solidFill>
                    <a:schemeClr val="tx2"/>
                  </a:solidFill>
                </a:rPr>
                <a:t>─ Aerospace manufacturer, US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AC9C91-3934-605C-00C4-FCCDDA05B4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0000" y="6411600"/>
            <a:ext cx="456000" cy="244800"/>
          </a:xfrm>
        </p:spPr>
        <p:txBody>
          <a:bodyPr/>
          <a:lstStyle/>
          <a:p>
            <a:fld id="{8134AF09-944D-4C82-9AD5-C1E6CFC242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5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9CA620-D095-90D7-02D0-824D6429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US" dirty="0"/>
              <a:t>kill needs and training</a:t>
            </a:r>
          </a:p>
        </p:txBody>
      </p:sp>
      <p:pic>
        <p:nvPicPr>
          <p:cNvPr id="6" name="Picture 5" descr="A person holding a camera&#10;&#10;Description automatically generated with low confidence">
            <a:extLst>
              <a:ext uri="{FF2B5EF4-FFF2-40B4-BE49-F238E27FC236}">
                <a16:creationId xmlns:a16="http://schemas.microsoft.com/office/drawing/2014/main" id="{FDC1918C-3B2B-5453-E7A5-45F064F85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24" y="1580523"/>
            <a:ext cx="5777313" cy="3271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88551-253F-2761-71C1-5B3F65C09CA6}"/>
              </a:ext>
            </a:extLst>
          </p:cNvPr>
          <p:cNvSpPr txBox="1"/>
          <p:nvPr/>
        </p:nvSpPr>
        <p:spPr>
          <a:xfrm>
            <a:off x="436698" y="1580523"/>
            <a:ext cx="5659302" cy="355821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6558" indent="-346558">
              <a:buFont typeface="Arial" panose="020B0604020202020204" pitchFamily="34" charset="0"/>
              <a:buChar char="•"/>
            </a:pPr>
            <a:r>
              <a:rPr lang="en-US" sz="2183" dirty="0">
                <a:solidFill>
                  <a:schemeClr val="tx1"/>
                </a:solidFill>
              </a:rPr>
              <a:t>In the case studies, skill needs often remained the same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Small task changes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Jobs reorganised among pre-existing tasks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Marginally new ICT skills</a:t>
            </a:r>
          </a:p>
          <a:p>
            <a:pPr marL="346558" lvl="1" indent="-346558">
              <a:spcBef>
                <a:spcPts val="364"/>
              </a:spcBef>
              <a:spcAft>
                <a:spcPts val="364"/>
              </a:spcAft>
              <a:buFont typeface="Arial" panose="020B0604020202020204" pitchFamily="34" charset="0"/>
              <a:buChar char="•"/>
            </a:pPr>
            <a:r>
              <a:rPr lang="en-US" sz="2183" dirty="0">
                <a:solidFill>
                  <a:schemeClr val="tx1"/>
                </a:solidFill>
              </a:rPr>
              <a:t>Changes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New skills (but rarely specialised AI skills)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Greater reliance on existing human skills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Skill redundancies in manufacturing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F1F93-DBEE-4CA9-0DC2-103585A31888}"/>
              </a:ext>
            </a:extLst>
          </p:cNvPr>
          <p:cNvSpPr txBox="1"/>
          <p:nvPr/>
        </p:nvSpPr>
        <p:spPr>
          <a:xfrm>
            <a:off x="6234625" y="5022515"/>
            <a:ext cx="5777312" cy="15818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728"/>
              </a:spcBef>
            </a:pPr>
            <a:r>
              <a:rPr lang="en-US" sz="1819" i="1" dirty="0">
                <a:solidFill>
                  <a:schemeClr val="tx2"/>
                </a:solidFill>
              </a:rPr>
              <a:t>“The skillset required to run [the AI] is not sophisticated. By designing a system that can be run very intuitively, we don't need to increase the skillset of people running it. Anybody can run it.”</a:t>
            </a:r>
          </a:p>
          <a:p>
            <a:pPr algn="ctr">
              <a:spcBef>
                <a:spcPts val="728"/>
              </a:spcBef>
            </a:pPr>
            <a:r>
              <a:rPr lang="en-US" sz="1819" dirty="0">
                <a:solidFill>
                  <a:schemeClr val="tx2"/>
                </a:solidFill>
              </a:rPr>
              <a:t>─ Manager in auto manufacturing, Canada</a:t>
            </a:r>
          </a:p>
        </p:txBody>
      </p:sp>
    </p:spTree>
    <p:extLst>
      <p:ext uri="{BB962C8B-B14F-4D97-AF65-F5344CB8AC3E}">
        <p14:creationId xmlns:p14="http://schemas.microsoft.com/office/powerpoint/2010/main" val="83336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ACC16-334B-9AC9-4C53-46A8E28E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impacts on jobs quality</a:t>
            </a:r>
          </a:p>
        </p:txBody>
      </p:sp>
      <p:pic>
        <p:nvPicPr>
          <p:cNvPr id="4" name="Picture 3" descr="A person in a safety vest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6EBFC395-BEE2-8F1E-EEE5-DD61471A1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34" y="1580523"/>
            <a:ext cx="5151169" cy="2897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90AF16-9B55-A747-230F-0CA401E29A23}"/>
              </a:ext>
            </a:extLst>
          </p:cNvPr>
          <p:cNvSpPr txBox="1"/>
          <p:nvPr/>
        </p:nvSpPr>
        <p:spPr>
          <a:xfrm>
            <a:off x="436698" y="1580524"/>
            <a:ext cx="5531826" cy="526567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6558" indent="-346558">
              <a:buFont typeface="Arial" panose="020B0604020202020204" pitchFamily="34" charset="0"/>
              <a:buChar char="•"/>
            </a:pPr>
            <a:r>
              <a:rPr lang="en-US" sz="2183" dirty="0">
                <a:solidFill>
                  <a:schemeClr val="tx1"/>
                </a:solidFill>
              </a:rPr>
              <a:t>In the case studies, non-worker interviewees credited AI technologies with improved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Physical safety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Working conditions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Mental well-being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Engagement</a:t>
            </a:r>
          </a:p>
          <a:p>
            <a:pPr marL="377666" indent="-346558">
              <a:spcBef>
                <a:spcPts val="364"/>
              </a:spcBef>
              <a:spcAft>
                <a:spcPts val="364"/>
              </a:spcAft>
              <a:buFont typeface="Arial" panose="020B0604020202020204" pitchFamily="34" charset="0"/>
              <a:buChar char="•"/>
            </a:pPr>
            <a:r>
              <a:rPr lang="en-US" sz="2183" dirty="0">
                <a:solidFill>
                  <a:schemeClr val="tx1"/>
                </a:solidFill>
              </a:rPr>
              <a:t>Conflicting perspectives</a:t>
            </a:r>
          </a:p>
          <a:p>
            <a:pPr marL="654912" lvl="1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r>
              <a:rPr lang="en-US" sz="1940" dirty="0">
                <a:solidFill>
                  <a:schemeClr val="tx1"/>
                </a:solidFill>
              </a:rPr>
              <a:t>Developer perceptions of AI technologies were most positive, with workers often more ambivalent</a:t>
            </a:r>
          </a:p>
          <a:p>
            <a:pPr marL="377666" indent="-346558">
              <a:spcBef>
                <a:spcPts val="364"/>
              </a:spcBef>
              <a:spcAft>
                <a:spcPts val="364"/>
              </a:spcAft>
              <a:buFont typeface="Arial" panose="020B0604020202020204" pitchFamily="34" charset="0"/>
              <a:buChar char="•"/>
            </a:pPr>
            <a:r>
              <a:rPr lang="en-US" sz="2183" dirty="0">
                <a:solidFill>
                  <a:schemeClr val="tx1"/>
                </a:solidFill>
              </a:rPr>
              <a:t>There were also reports of increased work intensity and stress</a:t>
            </a:r>
          </a:p>
          <a:p>
            <a:pPr marL="377666" indent="-346558">
              <a:spcBef>
                <a:spcPts val="364"/>
              </a:spcBef>
              <a:spcAft>
                <a:spcPts val="364"/>
              </a:spcAft>
              <a:buFont typeface="Calibri" panose="020F0502020204030204" pitchFamily="34" charset="0"/>
              <a:buChar char="−"/>
            </a:pPr>
            <a:endParaRPr lang="en-US" sz="194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D5F22-9DCD-03B1-A444-B56EA5EE0A3B}"/>
              </a:ext>
            </a:extLst>
          </p:cNvPr>
          <p:cNvSpPr txBox="1"/>
          <p:nvPr/>
        </p:nvSpPr>
        <p:spPr>
          <a:xfrm>
            <a:off x="6096000" y="4676610"/>
            <a:ext cx="5683553" cy="18617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728"/>
              </a:spcBef>
            </a:pPr>
            <a:r>
              <a:rPr lang="en-US" sz="1819" i="1" dirty="0">
                <a:solidFill>
                  <a:schemeClr val="tx2"/>
                </a:solidFill>
              </a:rPr>
              <a:t>“The pace of work is certainly increasing. Particularly in [white collar jobs], things are moving much faster, and the range of work is increasing. There is a risk that people will be massively overtaxed.”</a:t>
            </a:r>
          </a:p>
          <a:p>
            <a:pPr algn="ctr">
              <a:spcBef>
                <a:spcPts val="728"/>
              </a:spcBef>
            </a:pPr>
            <a:r>
              <a:rPr lang="en-US" sz="1819" dirty="0">
                <a:solidFill>
                  <a:schemeClr val="tx2"/>
                </a:solidFill>
              </a:rPr>
              <a:t>─ Works council member, Austria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47C1E4-3E49-17C1-1A43-7648590F11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0000" y="6411600"/>
            <a:ext cx="456000" cy="244800"/>
          </a:xfrm>
        </p:spPr>
        <p:txBody>
          <a:bodyPr/>
          <a:lstStyle/>
          <a:p>
            <a:fld id="{8134AF09-944D-4C82-9AD5-C1E6CFC242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753" y="1555642"/>
            <a:ext cx="10886493" cy="13180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  <a:latin typeface="+mj-lt"/>
              </a:rPr>
              <a:t>Contact: </a:t>
            </a:r>
            <a:r>
              <a:rPr lang="en-GB" sz="3000" dirty="0">
                <a:latin typeface="+mj-lt"/>
                <a:hlinkClick r:id="rId3"/>
              </a:rPr>
              <a:t>Anna.Milanez@oecd.org</a:t>
            </a:r>
            <a:endParaRPr lang="en-GB" sz="3000" dirty="0">
              <a:latin typeface="+mj-lt"/>
            </a:endParaRP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  <a:latin typeface="+mj-lt"/>
              </a:rPr>
              <a:t>Report: </a:t>
            </a:r>
            <a:r>
              <a:rPr lang="en-GB" sz="3000" dirty="0">
                <a:solidFill>
                  <a:schemeClr val="bg1"/>
                </a:solidFill>
                <a:latin typeface="+mj-lt"/>
                <a:hlinkClick r:id="rId4"/>
              </a:rPr>
              <a:t>https://doi.org/10.1787/2247ce58-en</a:t>
            </a:r>
            <a:r>
              <a:rPr lang="en-GB" sz="30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  <a:latin typeface="+mj-lt"/>
              </a:rPr>
              <a:t>Additional work: </a:t>
            </a:r>
            <a:r>
              <a:rPr lang="en-GB" sz="3000" dirty="0">
                <a:latin typeface="+mj-lt"/>
                <a:hlinkClick r:id="rId5"/>
              </a:rPr>
              <a:t>https://www.oecd.org/future-of-work/reports-and-data/</a:t>
            </a:r>
            <a:r>
              <a:rPr lang="en-GB" sz="30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GB" sz="1900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sz="2800" dirty="0">
              <a:latin typeface="+mj-lt"/>
            </a:endParaRPr>
          </a:p>
          <a:p>
            <a:pPr marL="0" indent="0">
              <a:buNone/>
            </a:pPr>
            <a:endParaRPr lang="en-GB" sz="2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388421" cy="1022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2F9A9-C74A-C098-6863-4DA231A29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960" y="3052246"/>
            <a:ext cx="2826080" cy="3481754"/>
          </a:xfrm>
          <a:prstGeom prst="rect">
            <a:avLst/>
          </a:prstGeom>
          <a:ln>
            <a:solidFill>
              <a:srgbClr val="034557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5538B4-BD15-960D-FE32-844927AB9361}"/>
              </a:ext>
            </a:extLst>
          </p:cNvPr>
          <p:cNvSpPr/>
          <p:nvPr/>
        </p:nvSpPr>
        <p:spPr>
          <a:xfrm>
            <a:off x="10443411" y="5037221"/>
            <a:ext cx="1732547" cy="18047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0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4694DB22F3C4CBB81430ADE2EC05C" ma:contentTypeVersion="18" ma:contentTypeDescription="Create a new document." ma:contentTypeScope="" ma:versionID="9e2e23bfdd95413a704384f7bfbebf99">
  <xsd:schema xmlns:xsd="http://www.w3.org/2001/XMLSchema" xmlns:xs="http://www.w3.org/2001/XMLSchema" xmlns:p="http://schemas.microsoft.com/office/2006/metadata/properties" xmlns:ns2="7fe6d200-9e37-4a22-abe7-b2bd9527cd6a" xmlns:ns3="a7e13958-8d02-4f8a-9e26-27d556036e9d" targetNamespace="http://schemas.microsoft.com/office/2006/metadata/properties" ma:root="true" ma:fieldsID="218c45c747131419c5148f2812184132" ns2:_="" ns3:_="">
    <xsd:import namespace="7fe6d200-9e37-4a22-abe7-b2bd9527cd6a"/>
    <xsd:import namespace="a7e13958-8d02-4f8a-9e26-27d556036e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6d200-9e37-4a22-abe7-b2bd9527cd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5a5241-8d75-4b7b-9014-73bb93c3e1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13958-8d02-4f8a-9e26-27d556036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44b7ca4-e32f-47e7-9e60-1e5d5c7c3275}" ma:internalName="TaxCatchAll" ma:showField="CatchAllData" ma:web="a7e13958-8d02-4f8a-9e26-27d556036e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e13958-8d02-4f8a-9e26-27d556036e9d">
      <Value>304</Value>
      <Value>195</Value>
      <Value>294</Value>
      <Value>768</Value>
      <Value>22</Value>
      <Value>816</Value>
    </TaxCatchAll>
    <lcf76f155ced4ddcb4097134ff3c332f xmlns="7fe6d200-9e37-4a22-abe7-b2bd9527cd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481975-CD21-4B2E-A2E8-A846585342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932EEA-D8AF-4E9F-AA10-93EF4F40878E}"/>
</file>

<file path=customXml/itemProps3.xml><?xml version="1.0" encoding="utf-8"?>
<ds:datastoreItem xmlns:ds="http://schemas.openxmlformats.org/officeDocument/2006/customXml" ds:itemID="{6B0CE252-DB7B-406F-9514-7046820A757F}"/>
</file>

<file path=customXml/itemProps4.xml><?xml version="1.0" encoding="utf-8"?>
<ds:datastoreItem xmlns:ds="http://schemas.openxmlformats.org/officeDocument/2006/customXml" ds:itemID="{491C926B-29CE-436D-AC0C-1B1B9C6AC6C1}">
  <ds:schemaRefs>
    <ds:schemaRef ds:uri="http://www.oecd.org/eshare/projectsentre/CtFieldPriority/"/>
    <ds:schemaRef ds:uri="http://schemas.microsoft.com/2003/10/Serialization/Arrays"/>
  </ds:schemaRefs>
</ds:datastoreItem>
</file>

<file path=customXml/itemProps5.xml><?xml version="1.0" encoding="utf-8"?>
<ds:datastoreItem xmlns:ds="http://schemas.openxmlformats.org/officeDocument/2006/customXml" ds:itemID="{45AA76D3-5156-46AA-944C-26994A2D949F}">
  <ds:schemaRefs>
    <ds:schemaRef ds:uri="http://purl.org/dc/terms/"/>
    <ds:schemaRef ds:uri="c9f238dd-bb73-4aef-a7a5-d644ad823e52"/>
    <ds:schemaRef ds:uri="54c4cd27-f286-408f-9ce0-33c1e0f3ab39"/>
    <ds:schemaRef ds:uri="http://schemas.openxmlformats.org/package/2006/metadata/core-properties"/>
    <ds:schemaRef ds:uri="http://schemas.microsoft.com/sharepoint/v4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ca82dde9-3436-4d3d-bddd-d31447390034"/>
    <ds:schemaRef ds:uri="22a5b7d0-1699-458f-b8e2-4d8247229549"/>
    <ds:schemaRef ds:uri="c5805097-db0a-42f9-a837-be9035f1f5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3017</TotalTime>
  <Words>656</Words>
  <Application>Microsoft Office PowerPoint</Application>
  <PresentationFormat>Widescreen</PresentationFormat>
  <Paragraphs>112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Helvetica 65 Medium</vt:lpstr>
      <vt:lpstr>Roboto</vt:lpstr>
      <vt:lpstr>Segoe UI</vt:lpstr>
      <vt:lpstr>OECD_English_white</vt:lpstr>
      <vt:lpstr>PowerPoint Presentation</vt:lpstr>
      <vt:lpstr>Research design</vt:lpstr>
      <vt:lpstr>Challenges encountered &amp; final scope</vt:lpstr>
      <vt:lpstr>Findings highlighted today</vt:lpstr>
      <vt:lpstr>Which AI technologies, which occupations?</vt:lpstr>
      <vt:lpstr>Job loss has been limited – at least so far</vt:lpstr>
      <vt:lpstr>Skill needs and training</vt:lpstr>
      <vt:lpstr>Mixed impacts on jobs quality</vt:lpstr>
      <vt:lpstr>Thank you!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OECD work on AI and Employment</dc:title>
  <dc:creator>Stijn</dc:creator>
  <cp:lastModifiedBy>MILANEZ Anna, ELS/SAE</cp:lastModifiedBy>
  <cp:revision>53</cp:revision>
  <cp:lastPrinted>2023-11-24T09:45:51Z</cp:lastPrinted>
  <dcterms:created xsi:type="dcterms:W3CDTF">2023-03-07T08:52:34Z</dcterms:created>
  <dcterms:modified xsi:type="dcterms:W3CDTF">2024-01-17T11:51:52Z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Country">
    <vt:lpwstr/>
  </property>
  <property fmtid="{D5CDD505-2E9C-101B-9397-08002B2CF9AE}" pid="3" name="OECDTopic">
    <vt:lpwstr>304;#Labour|9c96754d-5db2-4682-a431-266ac481e73b;#195;#Employment|9736cb43-7793-491d-8dac-90f3d1afdbcc</vt:lpwstr>
  </property>
  <property fmtid="{D5CDD505-2E9C-101B-9397-08002B2CF9AE}" pid="4" name="OECDCommittee">
    <vt:lpwstr>22;#Employment, Labour and Social Affairs Committee|042c2d58-0ad6-4bf4-853d-cad057c581bf</vt:lpwstr>
  </property>
  <property fmtid="{D5CDD505-2E9C-101B-9397-08002B2CF9AE}" pid="5" name="ContentTypeId">
    <vt:lpwstr>0x0101002594694DB22F3C4CBB81430ADE2EC05C</vt:lpwstr>
  </property>
  <property fmtid="{D5CDD505-2E9C-101B-9397-08002B2CF9AE}" pid="6" name="OECDPWB">
    <vt:lpwstr>816;#2.2.1 Employment Outlook, Reviews and Labour Market Policies|1a54e589-635d-4952-aea7-46764f352023</vt:lpwstr>
  </property>
  <property fmtid="{D5CDD505-2E9C-101B-9397-08002B2CF9AE}" pid="7" name="eShareOrganisationTaxHTField0">
    <vt:lpwstr/>
  </property>
  <property fmtid="{D5CDD505-2E9C-101B-9397-08002B2CF9AE}" pid="8" name="OECDKeywords">
    <vt:lpwstr>294;#Future of Work FoW|d9a69bab-73f0-4006-8b29-3112d7fb27e2</vt:lpwstr>
  </property>
  <property fmtid="{D5CDD505-2E9C-101B-9397-08002B2CF9AE}" pid="9" name="OECDHorizontalProjects">
    <vt:lpwstr/>
  </property>
  <property fmtid="{D5CDD505-2E9C-101B-9397-08002B2CF9AE}" pid="10" name="OECDProjectOwnerStructure">
    <vt:lpwstr>768;#ELS/SAE|381e32e1-e5bd-4327-9c64-8476cec74d5c</vt:lpwstr>
  </property>
  <property fmtid="{D5CDD505-2E9C-101B-9397-08002B2CF9AE}" pid="11" name="OECDOrganisation">
    <vt:lpwstr/>
  </property>
</Properties>
</file>