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  <p:sldMasterId id="2147483719" r:id="rId2"/>
  </p:sldMasterIdLst>
  <p:notesMasterIdLst>
    <p:notesMasterId r:id="rId17"/>
  </p:notesMasterIdLst>
  <p:handoutMasterIdLst>
    <p:handoutMasterId r:id="rId18"/>
  </p:handoutMasterIdLst>
  <p:sldIdLst>
    <p:sldId id="256" r:id="rId3"/>
    <p:sldId id="285" r:id="rId4"/>
    <p:sldId id="307" r:id="rId5"/>
    <p:sldId id="333" r:id="rId6"/>
    <p:sldId id="339" r:id="rId7"/>
    <p:sldId id="331" r:id="rId8"/>
    <p:sldId id="340" r:id="rId9"/>
    <p:sldId id="341" r:id="rId10"/>
    <p:sldId id="342" r:id="rId11"/>
    <p:sldId id="344" r:id="rId12"/>
    <p:sldId id="346" r:id="rId13"/>
    <p:sldId id="324" r:id="rId14"/>
    <p:sldId id="338" r:id="rId15"/>
    <p:sldId id="262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0D8BE4B-00AB-B44A-BA85-CDB0B03973C9}">
          <p14:sldIdLst/>
        </p14:section>
        <p14:section name="cover" id="{595E59C3-F9F6-144C-89AE-279094A79BA8}">
          <p14:sldIdLst>
            <p14:sldId id="256"/>
          </p14:sldIdLst>
        </p14:section>
        <p14:section name="Untitled Section" id="{0C5477A5-84C7-6A42-8F04-52C4A2CB9A08}">
          <p14:sldIdLst>
            <p14:sldId id="285"/>
            <p14:sldId id="307"/>
            <p14:sldId id="333"/>
            <p14:sldId id="339"/>
            <p14:sldId id="331"/>
            <p14:sldId id="340"/>
            <p14:sldId id="341"/>
            <p14:sldId id="342"/>
            <p14:sldId id="344"/>
            <p14:sldId id="346"/>
            <p14:sldId id="324"/>
            <p14:sldId id="338"/>
          </p14:sldIdLst>
        </p14:section>
        <p14:section name="back cover" id="{24FE6803-F5F1-2E4A-AC8A-D9A0E68DFF5B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327"/>
    <a:srgbClr val="000F20"/>
    <a:srgbClr val="000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53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29B12-20EC-40B8-B5CC-BE656290B54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5719D6-3651-4EA1-AD44-C3F144A06365}">
      <dgm:prSet phldrT="[Tex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de-AT" dirty="0"/>
            <a:t>Technological </a:t>
          </a:r>
          <a:r>
            <a:rPr lang="de-AT" dirty="0" err="1"/>
            <a:t>change</a:t>
          </a:r>
          <a:endParaRPr lang="de-AT" dirty="0"/>
        </a:p>
      </dgm:t>
    </dgm:pt>
    <dgm:pt modelId="{CF6A7B2F-EB1D-4AEB-99AB-A3957DBC2B1C}" type="parTrans" cxnId="{5E1687A3-F288-48D0-A41A-A2AC4D553D5F}">
      <dgm:prSet/>
      <dgm:spPr/>
      <dgm:t>
        <a:bodyPr/>
        <a:lstStyle/>
        <a:p>
          <a:endParaRPr lang="de-AT"/>
        </a:p>
      </dgm:t>
    </dgm:pt>
    <dgm:pt modelId="{6CC1701F-8644-48E8-BCC3-B80DEB997C2A}" type="sibTrans" cxnId="{5E1687A3-F288-48D0-A41A-A2AC4D553D5F}">
      <dgm:prSet/>
      <dgm:spPr/>
      <dgm:t>
        <a:bodyPr/>
        <a:lstStyle/>
        <a:p>
          <a:endParaRPr lang="de-AT"/>
        </a:p>
      </dgm:t>
    </dgm:pt>
    <dgm:pt modelId="{BFAC0574-6629-47E7-AF10-D28093A15FAA}">
      <dgm:prSet phldrT="[Tex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de-AT" dirty="0" err="1"/>
            <a:t>Demographic</a:t>
          </a:r>
          <a:r>
            <a:rPr lang="de-AT" dirty="0"/>
            <a:t> </a:t>
          </a:r>
          <a:r>
            <a:rPr lang="de-AT" dirty="0" err="1"/>
            <a:t>change</a:t>
          </a:r>
          <a:endParaRPr lang="de-AT" dirty="0"/>
        </a:p>
      </dgm:t>
    </dgm:pt>
    <dgm:pt modelId="{DFBD5DF2-3A11-4634-9425-7A8201E9D40A}" type="parTrans" cxnId="{CFD9FC46-A26F-4394-AE25-62C6E74F4F31}">
      <dgm:prSet/>
      <dgm:spPr/>
      <dgm:t>
        <a:bodyPr/>
        <a:lstStyle/>
        <a:p>
          <a:endParaRPr lang="de-AT"/>
        </a:p>
      </dgm:t>
    </dgm:pt>
    <dgm:pt modelId="{6FE9A530-5537-4CB8-B13F-E3F46A3C9835}" type="sibTrans" cxnId="{CFD9FC46-A26F-4394-AE25-62C6E74F4F31}">
      <dgm:prSet/>
      <dgm:spPr/>
      <dgm:t>
        <a:bodyPr/>
        <a:lstStyle/>
        <a:p>
          <a:endParaRPr lang="de-AT"/>
        </a:p>
      </dgm:t>
    </dgm:pt>
    <dgm:pt modelId="{06157A80-F641-4007-9A45-935A0BB285A8}">
      <dgm:prSet phldrT="[Tex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de-AT" dirty="0" err="1"/>
            <a:t>Globalisation</a:t>
          </a:r>
          <a:endParaRPr lang="de-AT" dirty="0"/>
        </a:p>
      </dgm:t>
    </dgm:pt>
    <dgm:pt modelId="{2AD119F0-FDAC-4749-8092-27496A2C61E4}" type="parTrans" cxnId="{5B561B5B-FFA1-4CDB-AD70-F7DABB106F61}">
      <dgm:prSet/>
      <dgm:spPr/>
      <dgm:t>
        <a:bodyPr/>
        <a:lstStyle/>
        <a:p>
          <a:endParaRPr lang="de-AT"/>
        </a:p>
      </dgm:t>
    </dgm:pt>
    <dgm:pt modelId="{7773A082-29BE-4923-AFB8-3A3FB8A1E854}" type="sibTrans" cxnId="{5B561B5B-FFA1-4CDB-AD70-F7DABB106F61}">
      <dgm:prSet/>
      <dgm:spPr/>
      <dgm:t>
        <a:bodyPr/>
        <a:lstStyle/>
        <a:p>
          <a:endParaRPr lang="de-AT"/>
        </a:p>
      </dgm:t>
    </dgm:pt>
    <dgm:pt modelId="{E68CAA29-D9E8-4C80-986D-05CD00268C05}" type="pres">
      <dgm:prSet presAssocID="{85B29B12-20EC-40B8-B5CC-BE656290B542}" presName="compositeShape" presStyleCnt="0">
        <dgm:presLayoutVars>
          <dgm:chMax val="7"/>
          <dgm:dir/>
          <dgm:resizeHandles val="exact"/>
        </dgm:presLayoutVars>
      </dgm:prSet>
      <dgm:spPr/>
    </dgm:pt>
    <dgm:pt modelId="{9358D7D8-83E0-4143-AD2E-6DB33000475A}" type="pres">
      <dgm:prSet presAssocID="{145719D6-3651-4EA1-AD44-C3F144A06365}" presName="circ1" presStyleLbl="vennNode1" presStyleIdx="0" presStyleCnt="3" custLinFactNeighborX="516" custLinFactNeighborY="-390"/>
      <dgm:spPr/>
    </dgm:pt>
    <dgm:pt modelId="{ECBE8769-D761-4727-BBB2-A8B269AE6364}" type="pres">
      <dgm:prSet presAssocID="{145719D6-3651-4EA1-AD44-C3F144A0636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33DCE8D-9C3C-4D0B-8489-E9D021524A1E}" type="pres">
      <dgm:prSet presAssocID="{BFAC0574-6629-47E7-AF10-D28093A15FAA}" presName="circ2" presStyleLbl="vennNode1" presStyleIdx="1" presStyleCnt="3" custLinFactNeighborX="4254" custLinFactNeighborY="2083"/>
      <dgm:spPr/>
    </dgm:pt>
    <dgm:pt modelId="{08912D92-E740-439D-A3F0-A6CA1610E82B}" type="pres">
      <dgm:prSet presAssocID="{BFAC0574-6629-47E7-AF10-D28093A15FA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E59A5F-CA61-477F-938B-489F2C2957F4}" type="pres">
      <dgm:prSet presAssocID="{06157A80-F641-4007-9A45-935A0BB285A8}" presName="circ3" presStyleLbl="vennNode1" presStyleIdx="2" presStyleCnt="3"/>
      <dgm:spPr/>
    </dgm:pt>
    <dgm:pt modelId="{DEC88189-4F4E-4CE4-A775-8204BFF94608}" type="pres">
      <dgm:prSet presAssocID="{06157A80-F641-4007-9A45-935A0BB285A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753FC16-9052-4240-865B-FCA4AAD1C31A}" type="presOf" srcId="{145719D6-3651-4EA1-AD44-C3F144A06365}" destId="{ECBE8769-D761-4727-BBB2-A8B269AE6364}" srcOrd="1" destOrd="0" presId="urn:microsoft.com/office/officeart/2005/8/layout/venn1"/>
    <dgm:cxn modelId="{313D401B-94AE-48B2-8164-9CC586065E8C}" type="presOf" srcId="{BFAC0574-6629-47E7-AF10-D28093A15FAA}" destId="{D33DCE8D-9C3C-4D0B-8489-E9D021524A1E}" srcOrd="0" destOrd="0" presId="urn:microsoft.com/office/officeart/2005/8/layout/venn1"/>
    <dgm:cxn modelId="{5169A122-759C-4D94-B7C8-386EECEDA63E}" type="presOf" srcId="{85B29B12-20EC-40B8-B5CC-BE656290B542}" destId="{E68CAA29-D9E8-4C80-986D-05CD00268C05}" srcOrd="0" destOrd="0" presId="urn:microsoft.com/office/officeart/2005/8/layout/venn1"/>
    <dgm:cxn modelId="{8B80A830-7429-4301-8ED3-6A21FC090FEA}" type="presOf" srcId="{06157A80-F641-4007-9A45-935A0BB285A8}" destId="{DEC88189-4F4E-4CE4-A775-8204BFF94608}" srcOrd="1" destOrd="0" presId="urn:microsoft.com/office/officeart/2005/8/layout/venn1"/>
    <dgm:cxn modelId="{5B561B5B-FFA1-4CDB-AD70-F7DABB106F61}" srcId="{85B29B12-20EC-40B8-B5CC-BE656290B542}" destId="{06157A80-F641-4007-9A45-935A0BB285A8}" srcOrd="2" destOrd="0" parTransId="{2AD119F0-FDAC-4749-8092-27496A2C61E4}" sibTransId="{7773A082-29BE-4923-AFB8-3A3FB8A1E854}"/>
    <dgm:cxn modelId="{CFD9FC46-A26F-4394-AE25-62C6E74F4F31}" srcId="{85B29B12-20EC-40B8-B5CC-BE656290B542}" destId="{BFAC0574-6629-47E7-AF10-D28093A15FAA}" srcOrd="1" destOrd="0" parTransId="{DFBD5DF2-3A11-4634-9425-7A8201E9D40A}" sibTransId="{6FE9A530-5537-4CB8-B13F-E3F46A3C9835}"/>
    <dgm:cxn modelId="{5B60F194-8CE5-4A5E-981A-6DF25ACB8DD5}" type="presOf" srcId="{BFAC0574-6629-47E7-AF10-D28093A15FAA}" destId="{08912D92-E740-439D-A3F0-A6CA1610E82B}" srcOrd="1" destOrd="0" presId="urn:microsoft.com/office/officeart/2005/8/layout/venn1"/>
    <dgm:cxn modelId="{5E1687A3-F288-48D0-A41A-A2AC4D553D5F}" srcId="{85B29B12-20EC-40B8-B5CC-BE656290B542}" destId="{145719D6-3651-4EA1-AD44-C3F144A06365}" srcOrd="0" destOrd="0" parTransId="{CF6A7B2F-EB1D-4AEB-99AB-A3957DBC2B1C}" sibTransId="{6CC1701F-8644-48E8-BCC3-B80DEB997C2A}"/>
    <dgm:cxn modelId="{C84C19F5-2F13-44C9-A7E2-F9A733C66683}" type="presOf" srcId="{06157A80-F641-4007-9A45-935A0BB285A8}" destId="{C8E59A5F-CA61-477F-938B-489F2C2957F4}" srcOrd="0" destOrd="0" presId="urn:microsoft.com/office/officeart/2005/8/layout/venn1"/>
    <dgm:cxn modelId="{A84CBDFB-A014-4E78-A310-4BFF82020D32}" type="presOf" srcId="{145719D6-3651-4EA1-AD44-C3F144A06365}" destId="{9358D7D8-83E0-4143-AD2E-6DB33000475A}" srcOrd="0" destOrd="0" presId="urn:microsoft.com/office/officeart/2005/8/layout/venn1"/>
    <dgm:cxn modelId="{28D112EC-0399-4BDF-80AB-D2773FE60E0B}" type="presParOf" srcId="{E68CAA29-D9E8-4C80-986D-05CD00268C05}" destId="{9358D7D8-83E0-4143-AD2E-6DB33000475A}" srcOrd="0" destOrd="0" presId="urn:microsoft.com/office/officeart/2005/8/layout/venn1"/>
    <dgm:cxn modelId="{F0B569A8-AF30-46E6-B72F-8B6E3248F248}" type="presParOf" srcId="{E68CAA29-D9E8-4C80-986D-05CD00268C05}" destId="{ECBE8769-D761-4727-BBB2-A8B269AE6364}" srcOrd="1" destOrd="0" presId="urn:microsoft.com/office/officeart/2005/8/layout/venn1"/>
    <dgm:cxn modelId="{08E4C25C-9DF5-4803-AA5D-BEE66848A8B8}" type="presParOf" srcId="{E68CAA29-D9E8-4C80-986D-05CD00268C05}" destId="{D33DCE8D-9C3C-4D0B-8489-E9D021524A1E}" srcOrd="2" destOrd="0" presId="urn:microsoft.com/office/officeart/2005/8/layout/venn1"/>
    <dgm:cxn modelId="{F705979F-CDD3-4F7E-88B9-2C2C16E6EB46}" type="presParOf" srcId="{E68CAA29-D9E8-4C80-986D-05CD00268C05}" destId="{08912D92-E740-439D-A3F0-A6CA1610E82B}" srcOrd="3" destOrd="0" presId="urn:microsoft.com/office/officeart/2005/8/layout/venn1"/>
    <dgm:cxn modelId="{607CED27-2AF2-4DAF-8DFF-A04548AB1353}" type="presParOf" srcId="{E68CAA29-D9E8-4C80-986D-05CD00268C05}" destId="{C8E59A5F-CA61-477F-938B-489F2C2957F4}" srcOrd="4" destOrd="0" presId="urn:microsoft.com/office/officeart/2005/8/layout/venn1"/>
    <dgm:cxn modelId="{C2791AB4-C2EC-468A-8BF7-42D07FD9B30C}" type="presParOf" srcId="{E68CAA29-D9E8-4C80-986D-05CD00268C05}" destId="{DEC88189-4F4E-4CE4-A775-8204BFF9460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8D7D8-83E0-4143-AD2E-6DB33000475A}">
      <dsp:nvSpPr>
        <dsp:cNvPr id="0" name=""/>
        <dsp:cNvSpPr/>
      </dsp:nvSpPr>
      <dsp:spPr>
        <a:xfrm>
          <a:off x="1841382" y="41290"/>
          <a:ext cx="2438400" cy="2438400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/>
            <a:t>Technological </a:t>
          </a:r>
          <a:r>
            <a:rPr lang="de-AT" sz="2100" kern="1200" dirty="0" err="1"/>
            <a:t>change</a:t>
          </a:r>
          <a:endParaRPr lang="de-AT" sz="2100" kern="1200" dirty="0"/>
        </a:p>
      </dsp:txBody>
      <dsp:txXfrm>
        <a:off x="2166502" y="468010"/>
        <a:ext cx="1788160" cy="1097280"/>
      </dsp:txXfrm>
    </dsp:sp>
    <dsp:sp modelId="{D33DCE8D-9C3C-4D0B-8489-E9D021524A1E}">
      <dsp:nvSpPr>
        <dsp:cNvPr id="0" name=""/>
        <dsp:cNvSpPr/>
      </dsp:nvSpPr>
      <dsp:spPr>
        <a:xfrm>
          <a:off x="2812385" y="1625591"/>
          <a:ext cx="2438400" cy="2438400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 err="1"/>
            <a:t>Demographic</a:t>
          </a:r>
          <a:r>
            <a:rPr lang="de-AT" sz="2100" kern="1200" dirty="0"/>
            <a:t> </a:t>
          </a:r>
          <a:r>
            <a:rPr lang="de-AT" sz="2100" kern="1200" dirty="0" err="1"/>
            <a:t>change</a:t>
          </a:r>
          <a:endParaRPr lang="de-AT" sz="2100" kern="1200" dirty="0"/>
        </a:p>
      </dsp:txBody>
      <dsp:txXfrm>
        <a:off x="3558129" y="2255511"/>
        <a:ext cx="1463040" cy="1341120"/>
      </dsp:txXfrm>
    </dsp:sp>
    <dsp:sp modelId="{C8E59A5F-CA61-477F-938B-489F2C2957F4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 err="1"/>
            <a:t>Globalisation</a:t>
          </a:r>
          <a:endParaRPr lang="de-AT" sz="21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3F967-B1ED-D44D-A9A3-6930B64E206C}" type="datetime1">
              <a:rPr lang="pl-PL" smtClean="0"/>
              <a:t>17.01.2024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CC644-0E91-754B-8F85-14B65A5AE6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62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4006E01-3BB2-1A46-B1AB-83C75D89603F}" type="datetime1">
              <a:rPr lang="pl-PL" smtClean="0"/>
              <a:t>17.01.2024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Click to edit Master text styles</a:t>
            </a:r>
          </a:p>
          <a:p>
            <a:pPr lvl="1"/>
            <a:r>
              <a:rPr lang="pl-PL" noProof="0"/>
              <a:t>Second level</a:t>
            </a:r>
          </a:p>
          <a:p>
            <a:pPr lvl="2"/>
            <a:r>
              <a:rPr lang="pl-PL" noProof="0"/>
              <a:t>Third level</a:t>
            </a:r>
          </a:p>
          <a:p>
            <a:pPr lvl="3"/>
            <a:r>
              <a:rPr lang="pl-PL" noProof="0"/>
              <a:t>Fourth level</a:t>
            </a:r>
          </a:p>
          <a:p>
            <a:pPr lvl="4"/>
            <a:r>
              <a:rPr lang="pl-P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32B180-61A3-8D46-A117-6492CA7F7C7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10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2B180-61A3-8D46-A117-6492CA7F7C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2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8837"/>
            <a:ext cx="7772400" cy="694342"/>
          </a:xfrm>
          <a:prstGeom prst="rect">
            <a:avLst/>
          </a:prstGeom>
        </p:spPr>
        <p:txBody>
          <a:bodyPr/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34999"/>
            <a:ext cx="7772400" cy="35038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subtitle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www.projectuntangled.eu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2646-9E8B-9B4E-8639-9622AE27AF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7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64EFDF-180B-194A-9163-05CD03CD5A3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D70E-096E-1041-B773-B9BF561FAA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1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64EFDF-180B-194A-9163-05CD03CD5A3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D70E-096E-1041-B773-B9BF561FAA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2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64EFDF-180B-194A-9163-05CD03CD5A3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D70E-096E-1041-B773-B9BF561FAA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64EFDF-180B-194A-9163-05CD03CD5A3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D70E-096E-1041-B773-B9BF561FAA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91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64EFDF-180B-194A-9163-05CD03CD5A3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D70E-096E-1041-B773-B9BF561FAA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14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64EFDF-180B-194A-9163-05CD03CD5A3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D70E-096E-1041-B773-B9BF561FAA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8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64EFDF-180B-194A-9163-05CD03CD5A3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D70E-096E-1041-B773-B9BF561FAA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64EFDF-180B-194A-9163-05CD03CD5A3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D70E-096E-1041-B773-B9BF561FAA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92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64EFDF-180B-194A-9163-05CD03CD5A3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D70E-096E-1041-B773-B9BF561FAA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8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64EFDF-180B-194A-9163-05CD03CD5A3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D70E-096E-1041-B773-B9BF561FAA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7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66" y="1095375"/>
            <a:ext cx="8073734" cy="481013"/>
          </a:xfrm>
          <a:prstGeom prst="rect">
            <a:avLst/>
          </a:prstGeom>
        </p:spPr>
        <p:txBody>
          <a:bodyPr/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6" y="1871663"/>
            <a:ext cx="8073733" cy="4254500"/>
          </a:xfrm>
          <a:prstGeom prst="rect">
            <a:avLst/>
          </a:prstGeom>
        </p:spPr>
        <p:txBody>
          <a:bodyPr/>
          <a:lstStyle>
            <a:lvl2pPr>
              <a:defRPr sz="1800">
                <a:latin typeface="FuturaEU Normal"/>
                <a:cs typeface="FuturaEU Normal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1133E-30FE-A246-9522-3B0E3D6D25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158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www.projectuntangled.eu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07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64EFDF-180B-194A-9163-05CD03CD5A36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1D70E-096E-1041-B773-B9BF561FAA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2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0060-ECB4-774B-9DE3-B825FBF284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www.projectuntangled.eu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75"/>
            <a:ext cx="8229600" cy="481013"/>
          </a:xfrm>
          <a:prstGeom prst="rect">
            <a:avLst/>
          </a:prstGeom>
        </p:spPr>
        <p:txBody>
          <a:bodyPr/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latin typeface="FuturaEU Normal"/>
                <a:cs typeface="FuturaEU Normal"/>
              </a:defRPr>
            </a:lvl2pPr>
            <a:lvl3pPr>
              <a:defRPr sz="1800">
                <a:latin typeface="FuturaEU Normal"/>
                <a:cs typeface="FuturaEU Normal"/>
              </a:defRPr>
            </a:lvl3pPr>
            <a:lvl4pPr>
              <a:defRPr sz="1800">
                <a:latin typeface="FuturaEU Normal"/>
                <a:cs typeface="FuturaEU Normal"/>
              </a:defRPr>
            </a:lvl4pPr>
            <a:lvl5pPr>
              <a:defRPr sz="1800">
                <a:latin typeface="FuturaEU Normal"/>
                <a:cs typeface="FuturaEU Norm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4D276-6CE8-4C48-99FF-9555AA01C8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www.projectuntangled.eu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7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75"/>
            <a:ext cx="8229600" cy="481013"/>
          </a:xfrm>
          <a:prstGeom prst="rect">
            <a:avLst/>
          </a:prstGeo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972E8-99A5-134D-9FB1-BA1946CB33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www.projectuntangled.eu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5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C1715-EC22-6140-A5C8-BFDDF53F16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www.projectuntangled.eu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5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AD39-3D6C-B042-B5FB-FAEBC18D5A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www.projectuntangled.eu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0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B6F1D1-D4D9-EA48-B4CA-49974B2E54F1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www.projectuntangled.eu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3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415129"/>
            <a:ext cx="8229600" cy="7303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B97CB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0"/>
          </p:nvPr>
        </p:nvSpPr>
        <p:spPr>
          <a:xfrm>
            <a:off x="457200" y="1146174"/>
            <a:ext cx="8229600" cy="2576514"/>
          </a:xfrm>
        </p:spPr>
        <p:txBody>
          <a:bodyPr/>
          <a:lstStyle>
            <a:lvl1pPr>
              <a:defRPr sz="2900">
                <a:solidFill>
                  <a:srgbClr val="2B97CB"/>
                </a:solidFill>
              </a:defRPr>
            </a:lvl1pPr>
            <a:lvl2pPr>
              <a:defRPr sz="2600">
                <a:solidFill>
                  <a:srgbClr val="2B97CB"/>
                </a:solidFill>
              </a:defRPr>
            </a:lvl2pPr>
            <a:lvl3pPr>
              <a:defRPr>
                <a:solidFill>
                  <a:srgbClr val="2B97CB"/>
                </a:solidFill>
              </a:defRPr>
            </a:lvl3pPr>
            <a:lvl4pPr>
              <a:defRPr>
                <a:solidFill>
                  <a:srgbClr val="2B97CB"/>
                </a:solidFill>
              </a:defRPr>
            </a:lvl4pPr>
            <a:lvl5pPr>
              <a:defRPr>
                <a:solidFill>
                  <a:srgbClr val="2B97CB"/>
                </a:solidFill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pic>
        <p:nvPicPr>
          <p:cNvPr id="21" name="Bild 20" descr="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451" y="6247700"/>
            <a:ext cx="524164" cy="481200"/>
          </a:xfrm>
          <a:prstGeom prst="rect">
            <a:avLst/>
          </a:prstGeom>
        </p:spPr>
      </p:pic>
      <p:sp>
        <p:nvSpPr>
          <p:cNvPr id="25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1597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2B97CB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717A7A6A-008B-EA44-BA05-F5A77B6EDA40}" type="datetime1">
              <a:rPr lang="de-AT" smtClean="0"/>
              <a:t>17.01.2024</a:t>
            </a:fld>
            <a:endParaRPr lang="de-DE" dirty="0"/>
          </a:p>
        </p:txBody>
      </p:sp>
      <p:sp>
        <p:nvSpPr>
          <p:cNvPr id="2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74461" y="6362700"/>
            <a:ext cx="3174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dirty="0" smtClean="0">
                <a:solidFill>
                  <a:srgbClr val="2B97CB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Author: </a:t>
            </a:r>
            <a:endParaRPr lang="de-DE" dirty="0"/>
          </a:p>
        </p:txBody>
      </p:sp>
      <p:sp>
        <p:nvSpPr>
          <p:cNvPr id="2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58098" y="6356350"/>
            <a:ext cx="1215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2B97CB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  </a:t>
            </a:r>
            <a:fld id="{A6DB2FE3-89A6-7148-A745-C41C8464A0C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394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B6F1D1-D4D9-EA48-B4CA-49974B2E54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4343" name="Picture 6" descr="UNTANGLED-basic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27" y="128588"/>
            <a:ext cx="19939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591172" y="6207922"/>
            <a:ext cx="8095628" cy="0"/>
          </a:xfrm>
          <a:prstGeom prst="line">
            <a:avLst/>
          </a:prstGeom>
          <a:ln w="9525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US" dirty="0" err="1"/>
              <a:t>www.projectuntangled.eu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4" r:id="rId5"/>
    <p:sldLayoutId id="2147483715" r:id="rId6"/>
    <p:sldLayoutId id="2147483717" r:id="rId7"/>
    <p:sldLayoutId id="2147483718" r:id="rId8"/>
    <p:sldLayoutId id="2147483731" r:id="rId9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E46C0A"/>
          </a:solidFill>
          <a:latin typeface="FuturaEU Normal"/>
          <a:ea typeface="ＭＳ Ｐゴシック" charset="0"/>
          <a:cs typeface="FuturaEU Norm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E46C0A"/>
          </a:solidFill>
          <a:latin typeface="FuturaEU Norm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E46C0A"/>
          </a:solidFill>
          <a:latin typeface="FuturaEU Norm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E46C0A"/>
          </a:solidFill>
          <a:latin typeface="FuturaEU Norm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E46C0A"/>
          </a:solidFill>
          <a:latin typeface="FuturaEU Norm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E46C0A"/>
          </a:solidFill>
          <a:latin typeface="FuturaEU Norm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E46C0A"/>
          </a:solidFill>
          <a:latin typeface="FuturaEU Norm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E46C0A"/>
          </a:solidFill>
          <a:latin typeface="FuturaEU Norm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E46C0A"/>
          </a:solidFill>
          <a:latin typeface="FuturaEU Norm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200" kern="1200">
          <a:solidFill>
            <a:schemeClr val="tx1"/>
          </a:solidFill>
          <a:latin typeface="FuturaEU Normal"/>
          <a:ea typeface="ＭＳ Ｐゴシック" charset="0"/>
          <a:cs typeface="FuturaEU Norm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D70E-096E-1041-B773-B9BF561FAA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6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hyperlink" Target="mailto:holtgrewe@zsi.a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coding-project.eu/" TargetMode="External"/><Relationship Id="rId2" Type="http://schemas.openxmlformats.org/officeDocument/2006/relationships/hyperlink" Target="https://projectuntangled.eu/untangled-research-paper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@untangledEU" TargetMode="External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11" Type="http://schemas.openxmlformats.org/officeDocument/2006/relationships/hyperlink" Target="http://www.projectuntungled.eu" TargetMode="External"/><Relationship Id="rId5" Type="http://schemas.openxmlformats.org/officeDocument/2006/relationships/image" Target="../media/image9.emf"/><Relationship Id="rId10" Type="http://schemas.openxmlformats.org/officeDocument/2006/relationships/hyperlink" Target="Linkedin.com/company/project-untangled-eu" TargetMode="External"/><Relationship Id="rId4" Type="http://schemas.openxmlformats.org/officeDocument/2006/relationships/image" Target="../media/image4.emf"/><Relationship Id="rId9" Type="http://schemas.openxmlformats.org/officeDocument/2006/relationships/hyperlink" Target="facebook.com/Untangled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7652" name="Picture 5" descr="logo-flag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6102350"/>
            <a:ext cx="476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66875" y="6172200"/>
            <a:ext cx="697388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bg1"/>
                </a:solidFill>
                <a:latin typeface="FuturaEU Normal"/>
                <a:ea typeface="+mn-ea"/>
                <a:cs typeface="FuturaEU Normal"/>
              </a:rPr>
              <a:t>This project has received funding from the European Union’s Horizon 2020 research and innovation </a:t>
            </a:r>
            <a:r>
              <a:rPr lang="en-US" sz="750" dirty="0" err="1">
                <a:solidFill>
                  <a:schemeClr val="bg1"/>
                </a:solidFill>
                <a:latin typeface="FuturaEU Normal"/>
                <a:ea typeface="+mn-ea"/>
                <a:cs typeface="FuturaEU Normal"/>
              </a:rPr>
              <a:t>programme</a:t>
            </a:r>
            <a:r>
              <a:rPr lang="en-US" sz="750" dirty="0">
                <a:solidFill>
                  <a:schemeClr val="bg1"/>
                </a:solidFill>
                <a:latin typeface="FuturaEU Normal"/>
                <a:ea typeface="+mn-ea"/>
                <a:cs typeface="FuturaEU Normal"/>
              </a:rPr>
              <a:t> under grant agreement No 101004776</a:t>
            </a:r>
          </a:p>
        </p:txBody>
      </p:sp>
      <p:pic>
        <p:nvPicPr>
          <p:cNvPr id="27654" name="Picture 7" descr="UNTANGLED-blu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7825"/>
            <a:ext cx="25114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50744" y="1600200"/>
            <a:ext cx="4692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FuturaEU Normal"/>
              </a:rPr>
              <a:t>The discovery of slowness: digitalization and globalization in manufacturing and financial services</a:t>
            </a: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839796" y="3488606"/>
            <a:ext cx="46112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2000" dirty="0">
                <a:solidFill>
                  <a:schemeClr val="bg1"/>
                </a:solidFill>
                <a:latin typeface="FuturaEU Normal" charset="0"/>
              </a:rPr>
              <a:t>UNTANGLED </a:t>
            </a:r>
            <a:r>
              <a:rPr lang="de-DE" sz="2000" dirty="0" err="1">
                <a:solidFill>
                  <a:schemeClr val="bg1"/>
                </a:solidFill>
                <a:latin typeface="FuturaEU Normal" charset="0"/>
              </a:rPr>
              <a:t>webinar</a:t>
            </a:r>
            <a:r>
              <a:rPr lang="de-DE" sz="2000" dirty="0">
                <a:solidFill>
                  <a:schemeClr val="bg1"/>
                </a:solidFill>
                <a:latin typeface="FuturaEU Normal" charset="0"/>
              </a:rPr>
              <a:t> „Case </a:t>
            </a:r>
            <a:r>
              <a:rPr lang="de-DE" sz="2000" dirty="0" err="1">
                <a:solidFill>
                  <a:schemeClr val="bg1"/>
                </a:solidFill>
                <a:latin typeface="FuturaEU Normal" charset="0"/>
              </a:rPr>
              <a:t>study</a:t>
            </a:r>
            <a:r>
              <a:rPr lang="de-DE" sz="2000" dirty="0">
                <a:solidFill>
                  <a:schemeClr val="bg1"/>
                </a:solidFill>
                <a:latin typeface="FuturaEU Normal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FuturaEU Normal" charset="0"/>
              </a:rPr>
              <a:t>insights</a:t>
            </a:r>
            <a:r>
              <a:rPr lang="de-DE" sz="2000" dirty="0">
                <a:solidFill>
                  <a:schemeClr val="bg1"/>
                </a:solidFill>
                <a:latin typeface="FuturaEU Normal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FuturaEU Normal" charset="0"/>
              </a:rPr>
              <a:t>into</a:t>
            </a:r>
            <a:r>
              <a:rPr lang="de-DE" sz="2000" dirty="0">
                <a:solidFill>
                  <a:schemeClr val="bg1"/>
                </a:solidFill>
                <a:latin typeface="FuturaEU Normal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FuturaEU Normal" charset="0"/>
              </a:rPr>
              <a:t>digitalisation</a:t>
            </a:r>
            <a:r>
              <a:rPr lang="de-DE" sz="2000" dirty="0">
                <a:solidFill>
                  <a:schemeClr val="bg1"/>
                </a:solidFill>
                <a:latin typeface="FuturaEU Normal" charset="0"/>
              </a:rPr>
              <a:t> and </a:t>
            </a:r>
            <a:r>
              <a:rPr lang="de-DE" sz="2000" dirty="0" err="1">
                <a:solidFill>
                  <a:schemeClr val="bg1"/>
                </a:solidFill>
                <a:latin typeface="FuturaEU Normal" charset="0"/>
              </a:rPr>
              <a:t>Artificial</a:t>
            </a:r>
            <a:r>
              <a:rPr lang="de-DE" sz="2000" dirty="0">
                <a:solidFill>
                  <a:schemeClr val="bg1"/>
                </a:solidFill>
                <a:latin typeface="FuturaEU Normal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FuturaEU Normal" charset="0"/>
              </a:rPr>
              <a:t>Intelligence</a:t>
            </a:r>
            <a:r>
              <a:rPr lang="de-DE" sz="2000" dirty="0">
                <a:solidFill>
                  <a:schemeClr val="bg1"/>
                </a:solidFill>
                <a:latin typeface="FuturaEU Normal" charset="0"/>
              </a:rPr>
              <a:t>“, </a:t>
            </a:r>
          </a:p>
          <a:p>
            <a:pPr eaLnBrk="1" hangingPunct="1"/>
            <a:r>
              <a:rPr lang="de-DE" sz="2000" dirty="0" err="1">
                <a:solidFill>
                  <a:schemeClr val="bg1"/>
                </a:solidFill>
                <a:latin typeface="FuturaEU Normal" charset="0"/>
              </a:rPr>
              <a:t>January</a:t>
            </a:r>
            <a:r>
              <a:rPr lang="de-DE" sz="2000" dirty="0">
                <a:solidFill>
                  <a:schemeClr val="bg1"/>
                </a:solidFill>
                <a:latin typeface="FuturaEU Normal" charset="0"/>
              </a:rPr>
              <a:t> 18th, 2024</a:t>
            </a:r>
            <a:endParaRPr lang="en-US" sz="2000" dirty="0">
              <a:solidFill>
                <a:schemeClr val="bg1"/>
              </a:solidFill>
              <a:latin typeface="FuturaEU Normal" charset="0"/>
            </a:endParaRPr>
          </a:p>
        </p:txBody>
      </p:sp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751792" y="5216615"/>
            <a:ext cx="489086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chemeClr val="bg1"/>
                </a:solidFill>
                <a:latin typeface="FuturaEU Normal" charset="0"/>
                <a:cs typeface="FuturaEU Normal" charset="0"/>
              </a:rPr>
              <a:t>Ursula Holtgrewe (ZSI), </a:t>
            </a:r>
            <a:r>
              <a:rPr lang="en-US" sz="1100" dirty="0">
                <a:solidFill>
                  <a:schemeClr val="bg1"/>
                </a:solidFill>
                <a:latin typeface="FuturaEU Normal" charset="0"/>
                <a:cs typeface="FuturaEU Normal" charset="0"/>
                <a:hlinkClick r:id="rId4"/>
              </a:rPr>
              <a:t>holtgrewe@zsi.at</a:t>
            </a:r>
            <a:r>
              <a:rPr lang="en-US" sz="1100" dirty="0">
                <a:solidFill>
                  <a:schemeClr val="bg1"/>
                </a:solidFill>
                <a:latin typeface="FuturaEU Normal" charset="0"/>
                <a:cs typeface="FuturaEU Normal" charset="0"/>
              </a:rPr>
              <a:t> </a:t>
            </a:r>
          </a:p>
        </p:txBody>
      </p:sp>
      <p:pic>
        <p:nvPicPr>
          <p:cNvPr id="2765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23" y="1714500"/>
            <a:ext cx="41751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quality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65841" y="2208338"/>
            <a:ext cx="8229600" cy="433057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Staff shortages do not necessarily contribute to better job quality: 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Work intensification ongoing (also in highly skilled work) with automation of routine, exacerbated by staff shortages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With automation + intensification: limited space for peer learning, teamwork, quality assurance (in banks, also due to working from home)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New demands and work culture by (some) highly skilled young employees (30hr weeks, working from home, work-life-balance) – working time often implemented by individual agreements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4day-week initiatives in tech manufacturing (IT, AT)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Apart from “flagship” initiatives, trade union role limited in expanding sectors and in proactive shaping of “megatrends”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D276-6CE8-4C48-99FF-9555AA01C80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www.projectuntangled.eu</a:t>
            </a:r>
          </a:p>
        </p:txBody>
      </p:sp>
    </p:spTree>
    <p:extLst>
      <p:ext uri="{BB962C8B-B14F-4D97-AF65-F5344CB8AC3E}">
        <p14:creationId xmlns:p14="http://schemas.microsoft.com/office/powerpoint/2010/main" val="319026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Inequalities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65841" y="2208338"/>
            <a:ext cx="8229600" cy="433057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Persistently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dualised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labour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markets in manufacturing (gender, agency work, seasonal work)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Increasing / emerging inequalities between incumbent workers and new hires (in both directions, depending on skills) 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Some increased opportunities (women in banking, more diversity among younger highly skilled cohorts), skill upgrading but much is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individualised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St Matthew’s principle (‘to those that hath shall be given’) persists in training and learning – room for improvement in offers for the low skilled and precariously employed 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D276-6CE8-4C48-99FF-9555AA01C80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www.projectuntangled.eu</a:t>
            </a:r>
          </a:p>
        </p:txBody>
      </p:sp>
    </p:spTree>
    <p:extLst>
      <p:ext uri="{BB962C8B-B14F-4D97-AF65-F5344CB8AC3E}">
        <p14:creationId xmlns:p14="http://schemas.microsoft.com/office/powerpoint/2010/main" val="153495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949256"/>
            <a:ext cx="8508477" cy="4330574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Viewed in context, megatrends are filtered through employment regimes and growth models, industrial and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labour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market policies, product and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labour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markets and shaped by companies, social partners and business associations</a:t>
            </a:r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Impacts not entirely negative but upgrading of skills, prospects and job quality requires dedicated efforts by collective actors and policy</a:t>
            </a:r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Challenges for unions in particular (SMEs and globalizing firms)</a:t>
            </a:r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Staff shortages converge across sectors – but do not necessarily lead to improvements in job quality and wages</a:t>
            </a:r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Embracing change requires (perceived) opportunities, a culture of (some) flexicurity and confidence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D276-6CE8-4C48-99FF-9555AA01C8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www.projectuntangled.eu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46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65841" y="1437192"/>
            <a:ext cx="8508477" cy="4330574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effectLst/>
              </a:rPr>
              <a:t>Holtgrewe, U., </a:t>
            </a:r>
            <a:r>
              <a:rPr lang="en-US" sz="1800" dirty="0" err="1">
                <a:effectLst/>
              </a:rPr>
              <a:t>Lindorfer</a:t>
            </a:r>
            <a:r>
              <a:rPr lang="en-US" sz="1800" dirty="0">
                <a:effectLst/>
              </a:rPr>
              <a:t>, M., &amp; </a:t>
            </a:r>
            <a:r>
              <a:rPr lang="en-US" sz="1800" dirty="0" err="1">
                <a:effectLst/>
              </a:rPr>
              <a:t>Šalamon</a:t>
            </a:r>
            <a:r>
              <a:rPr lang="en-US" sz="1800" dirty="0">
                <a:effectLst/>
              </a:rPr>
              <a:t>, N. (Eds.). (forthcoming). Running </a:t>
            </a:r>
            <a:r>
              <a:rPr lang="en-US" sz="1800" dirty="0"/>
              <a:t>on the spot or taking it slowly. How companies and industries make sense of </a:t>
            </a:r>
            <a:r>
              <a:rPr lang="en-US" sz="1800" dirty="0" err="1"/>
              <a:t>globalisation</a:t>
            </a:r>
            <a:r>
              <a:rPr lang="en-US" sz="1800" dirty="0"/>
              <a:t>, technology and demographic change. Leuven: HIVA. </a:t>
            </a:r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800" dirty="0"/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/>
              <a:t>Coming soon: </a:t>
            </a:r>
            <a:r>
              <a:rPr lang="en-US" sz="1800" dirty="0">
                <a:hlinkClick r:id="rId2"/>
              </a:rPr>
              <a:t>https://projectuntangled.eu/untangled-research-papers/</a:t>
            </a:r>
            <a:endParaRPr lang="en-US" sz="1800" dirty="0"/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800" dirty="0"/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800" dirty="0"/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/>
              <a:t>More forthcoming work: </a:t>
            </a:r>
            <a:r>
              <a:rPr lang="en-US" sz="1800" dirty="0">
                <a:hlinkClick r:id="rId3"/>
              </a:rPr>
              <a:t>https://incoding-project.eu/#</a:t>
            </a:r>
            <a:endParaRPr lang="en-US" sz="1800" dirty="0"/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800" dirty="0"/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/>
              <a:t> </a:t>
            </a:r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800" dirty="0"/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400" dirty="0"/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D276-6CE8-4C48-99FF-9555AA01C8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www.projectuntangled.eu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FA875C1-DFC3-DA04-BF87-F485FBA3A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078" y="4231544"/>
            <a:ext cx="3181958" cy="89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flores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60" y="1712706"/>
            <a:ext cx="3172740" cy="3302000"/>
          </a:xfrm>
          <a:prstGeom prst="rect">
            <a:avLst/>
          </a:prstGeom>
        </p:spPr>
      </p:pic>
      <p:pic>
        <p:nvPicPr>
          <p:cNvPr id="4" name="Picture 5" descr="logo-flag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6102350"/>
            <a:ext cx="476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6875" y="6172200"/>
            <a:ext cx="697388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tx2">
                    <a:lumMod val="50000"/>
                  </a:schemeClr>
                </a:solidFill>
                <a:latin typeface="FuturaEU Normal"/>
                <a:ea typeface="+mn-ea"/>
                <a:cs typeface="FuturaEU Normal"/>
              </a:rPr>
              <a:t>This project has received funding from the European Union’s Horizon 2020 research and innovation </a:t>
            </a:r>
            <a:r>
              <a:rPr lang="en-US" sz="750" dirty="0" err="1">
                <a:solidFill>
                  <a:schemeClr val="tx2">
                    <a:lumMod val="50000"/>
                  </a:schemeClr>
                </a:solidFill>
                <a:latin typeface="FuturaEU Normal"/>
                <a:ea typeface="+mn-ea"/>
                <a:cs typeface="FuturaEU Normal"/>
              </a:rPr>
              <a:t>programme</a:t>
            </a:r>
            <a:r>
              <a:rPr lang="en-US" sz="750" dirty="0">
                <a:solidFill>
                  <a:schemeClr val="tx2">
                    <a:lumMod val="50000"/>
                  </a:schemeClr>
                </a:solidFill>
                <a:latin typeface="FuturaEU Normal"/>
                <a:ea typeface="+mn-ea"/>
                <a:cs typeface="FuturaEU Normal"/>
              </a:rPr>
              <a:t> under grant agreement No 101004776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98" y="377825"/>
            <a:ext cx="2024669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a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7" y="1712706"/>
            <a:ext cx="4845504" cy="6876000"/>
          </a:xfrm>
          <a:prstGeom prst="rect">
            <a:avLst/>
          </a:prstGeom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66009" y="1712706"/>
            <a:ext cx="3798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FuturaEU Normal" charset="0"/>
                <a:cs typeface="FuturaEU Normal" charset="0"/>
              </a:rPr>
              <a:t>Partners</a:t>
            </a:r>
          </a:p>
        </p:txBody>
      </p:sp>
      <p:pic>
        <p:nvPicPr>
          <p:cNvPr id="9" name="Picture 5" descr="logo-flag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6102350"/>
            <a:ext cx="476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6875" y="6172200"/>
            <a:ext cx="6973888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tx2">
                    <a:lumMod val="50000"/>
                  </a:schemeClr>
                </a:solidFill>
                <a:latin typeface="FuturaEU Normal"/>
                <a:ea typeface="+mn-ea"/>
                <a:cs typeface="FuturaEU Normal"/>
              </a:rPr>
              <a:t>This project has received funding from the European Union’s Horizon 2020 research and innovation </a:t>
            </a:r>
            <a:r>
              <a:rPr lang="en-US" sz="750" dirty="0" err="1">
                <a:solidFill>
                  <a:schemeClr val="tx2">
                    <a:lumMod val="50000"/>
                  </a:schemeClr>
                </a:solidFill>
                <a:latin typeface="FuturaEU Normal"/>
                <a:ea typeface="+mn-ea"/>
                <a:cs typeface="FuturaEU Normal"/>
              </a:rPr>
              <a:t>programme</a:t>
            </a:r>
            <a:r>
              <a:rPr lang="en-US" sz="750" dirty="0">
                <a:solidFill>
                  <a:schemeClr val="tx2">
                    <a:lumMod val="50000"/>
                  </a:schemeClr>
                </a:solidFill>
                <a:latin typeface="FuturaEU Normal"/>
                <a:ea typeface="+mn-ea"/>
                <a:cs typeface="FuturaEU Normal"/>
              </a:rPr>
              <a:t> under grant agreement No 101004776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81549" y="4087056"/>
            <a:ext cx="37988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FuturaEU Normal" charset="0"/>
                <a:cs typeface="FuturaEU Normal" charset="0"/>
              </a:rPr>
              <a:t>Contact</a:t>
            </a:r>
          </a:p>
        </p:txBody>
      </p:sp>
      <p:pic>
        <p:nvPicPr>
          <p:cNvPr id="11" name="Picture 10" descr="znaczki sm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6" y="4330700"/>
            <a:ext cx="965200" cy="1803400"/>
          </a:xfrm>
          <a:prstGeom prst="rect">
            <a:avLst/>
          </a:prstGeom>
        </p:spPr>
      </p:pic>
      <p:sp>
        <p:nvSpPr>
          <p:cNvPr id="14" name="TextBox 13">
            <a:hlinkClick r:id="rId8"/>
          </p:cNvPr>
          <p:cNvSpPr txBox="1"/>
          <p:nvPr/>
        </p:nvSpPr>
        <p:spPr>
          <a:xfrm>
            <a:off x="1274972" y="4632472"/>
            <a:ext cx="3600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chemeClr val="tx2">
                    <a:lumMod val="50000"/>
                  </a:schemeClr>
                </a:solidFill>
                <a:latin typeface="FuturaEU Normal"/>
                <a:ea typeface="+mn-ea"/>
                <a:cs typeface="FuturaEU Normal"/>
              </a:rPr>
              <a:t>Twitter@UntangledEU</a:t>
            </a:r>
            <a:endParaRPr lang="en-US" sz="900" dirty="0">
              <a:solidFill>
                <a:schemeClr val="tx2">
                  <a:lumMod val="50000"/>
                </a:schemeClr>
              </a:solidFill>
              <a:latin typeface="FuturaEU Normal"/>
              <a:ea typeface="+mn-ea"/>
              <a:cs typeface="FuturaEU Normal"/>
            </a:endParaRPr>
          </a:p>
        </p:txBody>
      </p:sp>
      <p:sp>
        <p:nvSpPr>
          <p:cNvPr id="15" name="TextBox 14">
            <a:hlinkClick r:id="rId9" action="ppaction://hlinkfile"/>
          </p:cNvPr>
          <p:cNvSpPr txBox="1"/>
          <p:nvPr/>
        </p:nvSpPr>
        <p:spPr>
          <a:xfrm>
            <a:off x="1274972" y="4861919"/>
            <a:ext cx="3600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chemeClr val="tx2">
                    <a:lumMod val="50000"/>
                  </a:schemeClr>
                </a:solidFill>
                <a:latin typeface="FuturaEU Normal"/>
                <a:ea typeface="+mn-ea"/>
                <a:cs typeface="FuturaEU Normal"/>
              </a:rPr>
              <a:t>Facebook.com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FuturaEU Normal"/>
                <a:ea typeface="+mn-ea"/>
                <a:cs typeface="FuturaEU Normal"/>
              </a:rPr>
              <a:t>/</a:t>
            </a:r>
            <a:r>
              <a:rPr lang="en-US" sz="900" dirty="0" err="1">
                <a:solidFill>
                  <a:schemeClr val="tx2">
                    <a:lumMod val="50000"/>
                  </a:schemeClr>
                </a:solidFill>
                <a:latin typeface="FuturaEU Normal"/>
                <a:ea typeface="+mn-ea"/>
                <a:cs typeface="FuturaEU Normal"/>
              </a:rPr>
              <a:t>UntangledEU</a:t>
            </a:r>
            <a:endParaRPr lang="en-US" sz="900" dirty="0">
              <a:solidFill>
                <a:schemeClr val="tx2">
                  <a:lumMod val="50000"/>
                </a:schemeClr>
              </a:solidFill>
              <a:latin typeface="FuturaEU Normal"/>
              <a:ea typeface="+mn-ea"/>
              <a:cs typeface="FuturaEU Normal"/>
            </a:endParaRPr>
          </a:p>
        </p:txBody>
      </p:sp>
      <p:sp>
        <p:nvSpPr>
          <p:cNvPr id="16" name="TextBox 15">
            <a:hlinkClick r:id="rId10" action="ppaction://hlinkfile"/>
          </p:cNvPr>
          <p:cNvSpPr txBox="1"/>
          <p:nvPr/>
        </p:nvSpPr>
        <p:spPr>
          <a:xfrm>
            <a:off x="1274972" y="5091367"/>
            <a:ext cx="3600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err="1">
                <a:solidFill>
                  <a:schemeClr val="tx2">
                    <a:lumMod val="50000"/>
                  </a:schemeClr>
                </a:solidFill>
                <a:latin typeface="FuturaEU Normal"/>
                <a:ea typeface="+mn-ea"/>
                <a:cs typeface="FuturaEU Normal"/>
              </a:rPr>
              <a:t>Linkedin.com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FuturaEU Normal"/>
                <a:ea typeface="+mn-ea"/>
                <a:cs typeface="FuturaEU Normal"/>
              </a:rPr>
              <a:t>/company/project-untangled-</a:t>
            </a:r>
            <a:r>
              <a:rPr lang="en-US" sz="900" dirty="0" err="1">
                <a:solidFill>
                  <a:schemeClr val="tx2">
                    <a:lumMod val="50000"/>
                  </a:schemeClr>
                </a:solidFill>
                <a:latin typeface="FuturaEU Normal"/>
                <a:ea typeface="+mn-ea"/>
                <a:cs typeface="FuturaEU Normal"/>
              </a:rPr>
              <a:t>eu</a:t>
            </a:r>
            <a:endParaRPr lang="en-US" sz="900" dirty="0">
              <a:solidFill>
                <a:schemeClr val="tx2">
                  <a:lumMod val="50000"/>
                </a:schemeClr>
              </a:solidFill>
              <a:latin typeface="FuturaEU Normal"/>
              <a:ea typeface="+mn-ea"/>
              <a:cs typeface="FuturaEU Normal"/>
            </a:endParaRPr>
          </a:p>
        </p:txBody>
      </p:sp>
      <p:sp>
        <p:nvSpPr>
          <p:cNvPr id="17" name="TextBox 16">
            <a:hlinkClick r:id="rId11"/>
          </p:cNvPr>
          <p:cNvSpPr txBox="1"/>
          <p:nvPr/>
        </p:nvSpPr>
        <p:spPr>
          <a:xfrm>
            <a:off x="898080" y="5349491"/>
            <a:ext cx="36000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chemeClr val="accent6">
                    <a:lumMod val="75000"/>
                  </a:schemeClr>
                </a:solidFill>
                <a:latin typeface="FuturaEU Normal"/>
                <a:ea typeface="+mn-ea"/>
                <a:cs typeface="FuturaEU Normal"/>
              </a:rPr>
              <a:t>www.projectuntungled.eu</a:t>
            </a:r>
            <a:endParaRPr lang="en-US" sz="1000" b="1" dirty="0">
              <a:solidFill>
                <a:schemeClr val="accent6">
                  <a:lumMod val="75000"/>
                </a:schemeClr>
              </a:solidFill>
              <a:latin typeface="FuturaEU Normal"/>
              <a:ea typeface="+mn-ea"/>
              <a:cs typeface="FuturaEU Norm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795590"/>
            <a:ext cx="8686800" cy="43305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Focus and Overview of case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Findings on technology and </a:t>
            </a:r>
            <a:r>
              <a:rPr lang="en-US" sz="2800" dirty="0" err="1"/>
              <a:t>globalisation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Findings on employment, skills, job quality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Conclusions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D276-6CE8-4C48-99FF-9555AA01C80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www.projectuntangled.eu</a:t>
            </a:r>
          </a:p>
        </p:txBody>
      </p:sp>
    </p:spTree>
    <p:extLst>
      <p:ext uri="{BB962C8B-B14F-4D97-AF65-F5344CB8AC3E}">
        <p14:creationId xmlns:p14="http://schemas.microsoft.com/office/powerpoint/2010/main" val="383524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46C0A"/>
                </a:solidFill>
              </a:rPr>
              <a:t>The UNTANGLED case studies:</a:t>
            </a:r>
            <a:br>
              <a:rPr lang="en-GB" dirty="0">
                <a:solidFill>
                  <a:srgbClr val="E46C0A"/>
                </a:solidFill>
              </a:rPr>
            </a:br>
            <a:r>
              <a:rPr lang="en-GB" dirty="0">
                <a:solidFill>
                  <a:srgbClr val="E46C0A"/>
                </a:solidFill>
              </a:rPr>
              <a:t>From trends and impacts to </a:t>
            </a:r>
            <a:br>
              <a:rPr lang="en-GB" dirty="0">
                <a:solidFill>
                  <a:srgbClr val="E46C0A"/>
                </a:solidFill>
              </a:rPr>
            </a:br>
            <a:r>
              <a:rPr lang="en-GB" dirty="0">
                <a:solidFill>
                  <a:srgbClr val="E46C0A"/>
                </a:solidFill>
              </a:rPr>
              <a:t>bidirectional dynamics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17A7A6A-008B-EA44-BA05-F5A77B6EDA40}" type="datetime1">
              <a:rPr lang="de-AT" smtClean="0"/>
              <a:t>17.01.2024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 </a:t>
            </a:r>
            <a:fld id="{A6DB2FE3-89A6-7148-A745-C41C8464A0C5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30F6A197-4F78-4EE9-8016-43B82994A928}"/>
              </a:ext>
            </a:extLst>
          </p:cNvPr>
          <p:cNvGraphicFramePr/>
          <p:nvPr/>
        </p:nvGraphicFramePr>
        <p:xfrm>
          <a:off x="-747860" y="161381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id="{15AED473-8CBD-47E7-8978-6A03EC8CBD74}"/>
              </a:ext>
            </a:extLst>
          </p:cNvPr>
          <p:cNvSpPr/>
          <p:nvPr/>
        </p:nvSpPr>
        <p:spPr>
          <a:xfrm>
            <a:off x="4375273" y="2724304"/>
            <a:ext cx="1172289" cy="10827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Case</a:t>
            </a: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ADFB401-0E51-4DA2-92E7-1694607A3201}"/>
              </a:ext>
            </a:extLst>
          </p:cNvPr>
          <p:cNvSpPr/>
          <p:nvPr/>
        </p:nvSpPr>
        <p:spPr>
          <a:xfrm>
            <a:off x="5674937" y="819150"/>
            <a:ext cx="1706251" cy="164026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Inequality</a:t>
            </a:r>
            <a:endParaRPr lang="de-AT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BBCC7FF-51F3-446E-913A-70483568609C}"/>
              </a:ext>
            </a:extLst>
          </p:cNvPr>
          <p:cNvSpPr/>
          <p:nvPr/>
        </p:nvSpPr>
        <p:spPr>
          <a:xfrm>
            <a:off x="6758683" y="2166749"/>
            <a:ext cx="1706251" cy="164026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Employ-ment</a:t>
            </a:r>
            <a:endParaRPr lang="de-AT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1BCBAE1-EDE9-4AC9-B3F7-DF18F152B241}"/>
              </a:ext>
            </a:extLst>
          </p:cNvPr>
          <p:cNvSpPr/>
          <p:nvPr/>
        </p:nvSpPr>
        <p:spPr>
          <a:xfrm>
            <a:off x="6673204" y="4152343"/>
            <a:ext cx="1706251" cy="164026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Skills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D26AA5D-BD9F-4E92-8296-880633DE787A}"/>
              </a:ext>
            </a:extLst>
          </p:cNvPr>
          <p:cNvCxnSpPr>
            <a:endCxn id="11" idx="1"/>
          </p:cNvCxnSpPr>
          <p:nvPr/>
        </p:nvCxnSpPr>
        <p:spPr>
          <a:xfrm>
            <a:off x="3412503" y="2387395"/>
            <a:ext cx="1134448" cy="4954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C954533-58C4-42D5-9FF1-B60F0C33DE6E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4458878" y="3807014"/>
            <a:ext cx="502540" cy="8479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865388C6-F8AA-412E-80FD-55E1667C7A9B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488676" y="3265659"/>
            <a:ext cx="1886597" cy="5907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13828E24-7724-43EE-96E0-62F3061AC18D}"/>
              </a:ext>
            </a:extLst>
          </p:cNvPr>
          <p:cNvCxnSpPr>
            <a:cxnSpLocks/>
            <a:stCxn id="11" idx="7"/>
            <a:endCxn id="12" idx="3"/>
          </p:cNvCxnSpPr>
          <p:nvPr/>
        </p:nvCxnSpPr>
        <p:spPr>
          <a:xfrm flipV="1">
            <a:off x="5375884" y="2219204"/>
            <a:ext cx="548928" cy="6636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FBEB3152-4214-478F-9CB3-06ABBBF46E92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 flipV="1">
            <a:off x="5547562" y="2986882"/>
            <a:ext cx="1211121" cy="2787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50910916-10B4-49B4-9478-3960F4624CA6}"/>
              </a:ext>
            </a:extLst>
          </p:cNvPr>
          <p:cNvCxnSpPr>
            <a:stCxn id="11" idx="5"/>
            <a:endCxn id="14" idx="0"/>
          </p:cNvCxnSpPr>
          <p:nvPr/>
        </p:nvCxnSpPr>
        <p:spPr>
          <a:xfrm>
            <a:off x="5375884" y="3648455"/>
            <a:ext cx="2150446" cy="5038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87D54983-8B78-48E4-BD55-4C43B5ED4656}"/>
              </a:ext>
            </a:extLst>
          </p:cNvPr>
          <p:cNvSpPr txBox="1"/>
          <p:nvPr/>
        </p:nvSpPr>
        <p:spPr>
          <a:xfrm>
            <a:off x="3214562" y="5172717"/>
            <a:ext cx="2045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Opportunities</a:t>
            </a:r>
            <a:endParaRPr lang="de-DE" dirty="0"/>
          </a:p>
          <a:p>
            <a:r>
              <a:rPr lang="de-DE" dirty="0" err="1"/>
              <a:t>Constraints</a:t>
            </a:r>
            <a:endParaRPr lang="de-DE" dirty="0"/>
          </a:p>
          <a:p>
            <a:r>
              <a:rPr lang="de-DE" dirty="0" err="1"/>
              <a:t>Strategies</a:t>
            </a:r>
            <a:endParaRPr lang="de-DE" dirty="0"/>
          </a:p>
          <a:p>
            <a:r>
              <a:rPr lang="de-DE" dirty="0" err="1"/>
              <a:t>Interests</a:t>
            </a:r>
            <a:r>
              <a:rPr lang="de-DE" dirty="0"/>
              <a:t> </a:t>
            </a:r>
          </a:p>
          <a:p>
            <a:r>
              <a:rPr lang="de-DE" dirty="0"/>
              <a:t>Agency &amp; </a:t>
            </a:r>
            <a:r>
              <a:rPr lang="de-DE" dirty="0" err="1"/>
              <a:t>context</a:t>
            </a:r>
            <a:endParaRPr lang="de-AT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74A2344-4AA7-21AC-835A-A5E548C080D7}"/>
              </a:ext>
            </a:extLst>
          </p:cNvPr>
          <p:cNvSpPr/>
          <p:nvPr/>
        </p:nvSpPr>
        <p:spPr>
          <a:xfrm>
            <a:off x="4794097" y="5067816"/>
            <a:ext cx="1706251" cy="1640265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J</a:t>
            </a:r>
            <a:r>
              <a:rPr lang="de-AT" dirty="0"/>
              <a:t>ob </a:t>
            </a:r>
            <a:r>
              <a:rPr lang="de-AT" dirty="0" err="1"/>
              <a:t>quality</a:t>
            </a:r>
            <a:endParaRPr lang="de-AT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8017F823-44E8-7EC6-2408-AE4EFBEBF39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5260157" y="3696532"/>
            <a:ext cx="387066" cy="13712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41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056FA-2F3E-4F1C-4B7C-FDA2A8E6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66" y="854868"/>
            <a:ext cx="8073734" cy="481013"/>
          </a:xfrm>
        </p:spPr>
        <p:txBody>
          <a:bodyPr/>
          <a:lstStyle/>
          <a:p>
            <a:r>
              <a:rPr lang="en-GB" dirty="0"/>
              <a:t>Why case studies and how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D276-6CE8-4C48-99FF-9555AA01C8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www.projectuntangled.eu</a:t>
            </a:r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C186A70-9DF3-7145-64EF-F343F816B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066" y="1839119"/>
            <a:ext cx="8370678" cy="42545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sz="1800" kern="1200" dirty="0">
              <a:effectLst/>
              <a:latin typeface="Chaparral Pro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kern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To provide more context to the idea of “trends and impacts” – also policies, institutions, production, innovation regimes and growth models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kern="1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 dynamic view into the actual workings of globalisation, digitalisation and demographic changes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50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Open, pragmatic definition of “cases”: sectors or companies,  desk research, common 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guidline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for reporting, expert interviews with company and worker representatives, also workers, employer associations, unions, sector experts (in all, 85 interviews) </a:t>
            </a:r>
            <a:endParaRPr lang="de-AT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D84D6-D5C9-39F2-BFD9-ADBB5560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Case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overview</a:t>
            </a:r>
            <a:endParaRPr lang="de-AT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738C491C-3EFD-D79A-093A-2FDCC7DD97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928473"/>
              </p:ext>
            </p:extLst>
          </p:nvPr>
        </p:nvGraphicFramePr>
        <p:xfrm>
          <a:off x="867266" y="1871663"/>
          <a:ext cx="7819532" cy="4302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6850">
                  <a:extLst>
                    <a:ext uri="{9D8B030D-6E8A-4147-A177-3AD203B41FA5}">
                      <a16:colId xmlns:a16="http://schemas.microsoft.com/office/drawing/2014/main" val="287584271"/>
                    </a:ext>
                  </a:extLst>
                </a:gridCol>
                <a:gridCol w="2691341">
                  <a:extLst>
                    <a:ext uri="{9D8B030D-6E8A-4147-A177-3AD203B41FA5}">
                      <a16:colId xmlns:a16="http://schemas.microsoft.com/office/drawing/2014/main" val="3701042203"/>
                    </a:ext>
                  </a:extLst>
                </a:gridCol>
                <a:gridCol w="2691341">
                  <a:extLst>
                    <a:ext uri="{9D8B030D-6E8A-4147-A177-3AD203B41FA5}">
                      <a16:colId xmlns:a16="http://schemas.microsoft.com/office/drawing/2014/main" val="9174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</a:t>
                      </a:r>
                      <a:r>
                        <a:rPr lang="de-AT" dirty="0" err="1"/>
                        <a:t>anufacturing</a:t>
                      </a:r>
                      <a:endParaRPr lang="de-AT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Financial Services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Business </a:t>
                      </a:r>
                      <a:r>
                        <a:rPr lang="de-DE" dirty="0" err="1"/>
                        <a:t>services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183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Belgian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biotech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sector</a:t>
                      </a:r>
                      <a:r>
                        <a:rPr lang="de-DE" dirty="0"/>
                        <a:t> (</a:t>
                      </a:r>
                      <a:r>
                        <a:rPr lang="de-DE" dirty="0" err="1"/>
                        <a:t>Barslund</a:t>
                      </a:r>
                      <a:r>
                        <a:rPr lang="de-DE" dirty="0"/>
                        <a:t> &amp; Lenaerts)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Luxembourg </a:t>
                      </a:r>
                      <a:r>
                        <a:rPr lang="de-DE" dirty="0" err="1"/>
                        <a:t>banking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sector</a:t>
                      </a:r>
                      <a:r>
                        <a:rPr lang="de-DE" dirty="0"/>
                        <a:t> (Thomas &amp; </a:t>
                      </a:r>
                      <a:r>
                        <a:rPr lang="de-DE" dirty="0" err="1"/>
                        <a:t>Thill</a:t>
                      </a:r>
                      <a:r>
                        <a:rPr lang="de-DE" dirty="0"/>
                        <a:t>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Polish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shared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service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centres</a:t>
                      </a:r>
                      <a:r>
                        <a:rPr lang="de-DE" dirty="0"/>
                        <a:t> (</a:t>
                      </a:r>
                      <a:r>
                        <a:rPr lang="de-DE" dirty="0" err="1"/>
                        <a:t>Kowalik</a:t>
                      </a:r>
                      <a:r>
                        <a:rPr lang="de-DE" dirty="0"/>
                        <a:t>, Lewandowski, </a:t>
                      </a:r>
                      <a:r>
                        <a:rPr lang="de-DE" dirty="0" err="1"/>
                        <a:t>Geodewski</a:t>
                      </a:r>
                      <a:r>
                        <a:rPr lang="de-DE" dirty="0"/>
                        <a:t> &amp; </a:t>
                      </a:r>
                      <a:r>
                        <a:rPr lang="de-DE" dirty="0" err="1"/>
                        <a:t>Grodzicki</a:t>
                      </a:r>
                      <a:r>
                        <a:rPr lang="de-DE" dirty="0"/>
                        <a:t>)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185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German </a:t>
                      </a:r>
                      <a:r>
                        <a:rPr lang="de-DE" dirty="0" err="1"/>
                        <a:t>mechanical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engineering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sector</a:t>
                      </a:r>
                      <a:r>
                        <a:rPr lang="de-DE" dirty="0"/>
                        <a:t> (Bachmann &amp; Storm)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Austrian </a:t>
                      </a:r>
                      <a:r>
                        <a:rPr lang="de-DE" dirty="0" err="1"/>
                        <a:t>banking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sector</a:t>
                      </a:r>
                      <a:r>
                        <a:rPr lang="de-DE" dirty="0"/>
                        <a:t> (Holtgrewe, Lindorfer &amp; </a:t>
                      </a:r>
                      <a:r>
                        <a:rPr lang="de-DE" dirty="0" err="1"/>
                        <a:t>Šalamon</a:t>
                      </a:r>
                      <a:r>
                        <a:rPr lang="de-DE" dirty="0"/>
                        <a:t>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South African BPO </a:t>
                      </a:r>
                      <a:r>
                        <a:rPr lang="de-DE" dirty="0" err="1"/>
                        <a:t>sector</a:t>
                      </a:r>
                      <a:r>
                        <a:rPr lang="de-DE" dirty="0"/>
                        <a:t> (Whitehead, </a:t>
                      </a:r>
                      <a:r>
                        <a:rPr lang="de-DE" dirty="0" err="1"/>
                        <a:t>Asmal</a:t>
                      </a:r>
                      <a:r>
                        <a:rPr lang="de-DE" dirty="0"/>
                        <a:t> &amp; </a:t>
                      </a:r>
                      <a:r>
                        <a:rPr lang="de-DE" dirty="0" err="1"/>
                        <a:t>Bhorat</a:t>
                      </a:r>
                      <a:r>
                        <a:rPr lang="de-DE" dirty="0"/>
                        <a:t>)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09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i="1" dirty="0" err="1"/>
                        <a:t>Italian</a:t>
                      </a:r>
                      <a:r>
                        <a:rPr lang="de-DE" i="1" dirty="0"/>
                        <a:t> </a:t>
                      </a:r>
                      <a:r>
                        <a:rPr lang="de-DE" i="1" dirty="0" err="1"/>
                        <a:t>manufacturing</a:t>
                      </a:r>
                      <a:r>
                        <a:rPr lang="de-DE" i="1" dirty="0"/>
                        <a:t> (</a:t>
                      </a:r>
                      <a:r>
                        <a:rPr lang="de-DE" i="1" dirty="0" err="1"/>
                        <a:t>food</a:t>
                      </a:r>
                      <a:r>
                        <a:rPr lang="de-DE" i="1" dirty="0"/>
                        <a:t>, </a:t>
                      </a:r>
                      <a:r>
                        <a:rPr lang="de-DE" i="1" dirty="0" err="1"/>
                        <a:t>packaging</a:t>
                      </a:r>
                      <a:r>
                        <a:rPr lang="de-DE" i="1" dirty="0"/>
                        <a:t>, ICT) (</a:t>
                      </a:r>
                      <a:r>
                        <a:rPr lang="de-DE" i="1" dirty="0" err="1"/>
                        <a:t>Acciarini</a:t>
                      </a:r>
                      <a:r>
                        <a:rPr lang="de-DE" i="1" dirty="0"/>
                        <a:t> &amp; Pompei)</a:t>
                      </a:r>
                      <a:endParaRPr lang="de-A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South African </a:t>
                      </a:r>
                      <a:r>
                        <a:rPr lang="de-D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insurance</a:t>
                      </a:r>
                      <a:r>
                        <a:rPr lang="de-DE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sector</a:t>
                      </a:r>
                      <a:r>
                        <a:rPr lang="de-DE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de-D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Asmal</a:t>
                      </a:r>
                      <a:r>
                        <a:rPr lang="de-DE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de-D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Bhorat</a:t>
                      </a:r>
                      <a:r>
                        <a:rPr lang="de-DE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Martin &amp; Rooney)</a:t>
                      </a:r>
                      <a:endParaRPr lang="de-AT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Irish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blockchain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industry</a:t>
                      </a:r>
                      <a:r>
                        <a:rPr lang="de-DE" dirty="0"/>
                        <a:t> (McGuinness, Redmond &amp; </a:t>
                      </a:r>
                      <a:r>
                        <a:rPr lang="de-DE" dirty="0" err="1"/>
                        <a:t>Ciprikis</a:t>
                      </a:r>
                      <a:r>
                        <a:rPr lang="de-DE" dirty="0"/>
                        <a:t>) 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479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Austrian </a:t>
                      </a:r>
                      <a:r>
                        <a:rPr lang="de-DE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electronics</a:t>
                      </a:r>
                      <a:r>
                        <a:rPr lang="de-DE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sz="1800" i="1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manufacturer</a:t>
                      </a:r>
                      <a:r>
                        <a:rPr lang="de-DE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(Holtgrewe &amp; Lindorfer)</a:t>
                      </a:r>
                      <a:endParaRPr lang="de-AT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Belgian</a:t>
                      </a:r>
                      <a:r>
                        <a:rPr lang="de-DE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TIC </a:t>
                      </a:r>
                      <a:r>
                        <a:rPr lang="de-DE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services</a:t>
                      </a:r>
                      <a:r>
                        <a:rPr lang="de-DE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de-DE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provider</a:t>
                      </a:r>
                      <a:r>
                        <a:rPr lang="de-DE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de-DE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Barslund</a:t>
                      </a:r>
                      <a:r>
                        <a:rPr lang="de-DE" i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&amp; Lenaerts)</a:t>
                      </a:r>
                      <a:endParaRPr lang="de-AT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343045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92CE39-6044-6BC5-8A65-09DCAC1C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1133E-30FE-A246-9522-3B0E3D6D250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6D3687-506D-80E3-84EB-2B109328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www.projectuntangled.eu</a:t>
            </a:r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056A1B2-FEB6-6AD8-96F4-B71ED4AEE153}"/>
              </a:ext>
            </a:extLst>
          </p:cNvPr>
          <p:cNvSpPr txBox="1"/>
          <p:nvPr/>
        </p:nvSpPr>
        <p:spPr>
          <a:xfrm>
            <a:off x="3200210" y="6160659"/>
            <a:ext cx="315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/>
              <a:t>Italics</a:t>
            </a:r>
            <a:r>
              <a:rPr lang="de-DE" i="1" dirty="0"/>
              <a:t>: </a:t>
            </a:r>
            <a:r>
              <a:rPr lang="de-DE" i="1" dirty="0" err="1"/>
              <a:t>company</a:t>
            </a:r>
            <a:r>
              <a:rPr lang="de-DE" i="1" dirty="0"/>
              <a:t> </a:t>
            </a:r>
            <a:r>
              <a:rPr lang="de-DE" i="1" dirty="0" err="1"/>
              <a:t>case</a:t>
            </a:r>
            <a:r>
              <a:rPr lang="de-DE" i="1" dirty="0"/>
              <a:t> </a:t>
            </a:r>
            <a:r>
              <a:rPr lang="de-DE" i="1" dirty="0" err="1"/>
              <a:t>studies</a:t>
            </a:r>
            <a:endParaRPr lang="de-DE" i="1" dirty="0"/>
          </a:p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Orange: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workplace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6">
                    <a:lumMod val="75000"/>
                  </a:schemeClr>
                </a:solidFill>
              </a:rPr>
              <a:t>innovation</a:t>
            </a:r>
            <a:endParaRPr lang="de-A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2167D5A-870A-5783-FB48-1B9EE8E8A129}"/>
              </a:ext>
            </a:extLst>
          </p:cNvPr>
          <p:cNvSpPr/>
          <p:nvPr/>
        </p:nvSpPr>
        <p:spPr>
          <a:xfrm>
            <a:off x="0" y="1576388"/>
            <a:ext cx="6095810" cy="5145088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81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65841" y="2208338"/>
            <a:ext cx="8229600" cy="433057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Manufacturing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: SMEs, tech providers (also users), bias towards ”flexible specialization” 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Financial services: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banks in small rich countries, insurances in ZA: “incumbent” sectors with long histories of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digitalisation, challenged by “new” competitors (in ZA </a:t>
            </a:r>
            <a:r>
              <a:rPr lang="en-GB" sz="2000" dirty="0" err="1">
                <a:solidFill>
                  <a:schemeClr val="tx2">
                    <a:lumMod val="50000"/>
                  </a:schemeClr>
                </a:solidFill>
              </a:rPr>
              <a:t>dualised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sector with slow-moving incumbents – innovators  with potential for growth)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GB" sz="2000" b="1" dirty="0">
                <a:solidFill>
                  <a:schemeClr val="tx2">
                    <a:lumMod val="50000"/>
                  </a:schemeClr>
                </a:solidFill>
              </a:rPr>
              <a:t>Business services: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“new” types of services enabled by technology and globalisation and enabling them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D276-6CE8-4C48-99FF-9555AA01C80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www.projectuntangled.eu</a:t>
            </a:r>
          </a:p>
        </p:txBody>
      </p:sp>
    </p:spTree>
    <p:extLst>
      <p:ext uri="{BB962C8B-B14F-4D97-AF65-F5344CB8AC3E}">
        <p14:creationId xmlns:p14="http://schemas.microsoft.com/office/powerpoint/2010/main" val="91813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change - </a:t>
            </a:r>
            <a:r>
              <a:rPr lang="en-US" dirty="0" err="1"/>
              <a:t>digitalisation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65841" y="2208338"/>
            <a:ext cx="8229600" cy="433057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More incremental, less disruptive changes than tech rhetoric suggests –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digitalisation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with or without AI 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Manufacturing: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Robots, IoT, some machine learning in quality control</a:t>
            </a:r>
          </a:p>
          <a:p>
            <a:pPr marL="685800" lvl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further enhanced flexible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specialisation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marL="685800" lvl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also “green”  monitoring (energy use)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Financial services: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“old”, robust, cumbersome IT systems, traditional incrementalism and risk-aversion, </a:t>
            </a:r>
          </a:p>
          <a:p>
            <a:pPr marL="685800" lvl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Big Data / data-driven business models, </a:t>
            </a:r>
          </a:p>
          <a:p>
            <a:pPr marL="685800" lvl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some digital innovation outsourced (FinTech,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InsurTech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), sometimes with investment by incumbents </a:t>
            </a:r>
          </a:p>
          <a:p>
            <a:pPr marL="685800" lvl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concern over disruption by large tech players and “level playing field”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D276-6CE8-4C48-99FF-9555AA01C80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www.projectuntangled.eu</a:t>
            </a:r>
          </a:p>
        </p:txBody>
      </p:sp>
    </p:spTree>
    <p:extLst>
      <p:ext uri="{BB962C8B-B14F-4D97-AF65-F5344CB8AC3E}">
        <p14:creationId xmlns:p14="http://schemas.microsoft.com/office/powerpoint/2010/main" val="250532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Globalisation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88537" y="1909403"/>
            <a:ext cx="8824834" cy="433057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All cases embedded in global value chains – increasing awareness of their fragility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Some “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backshoring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” of offshored functions in manufacturing and financial services (quality, management control, resilience, possibly automation) 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- but is it a trend?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Manufacturing: IoT requires spatial proximity (even 5G: network latency) and interdisciplinary collaboration (hard- and software engineering)</a:t>
            </a:r>
          </a:p>
          <a:p>
            <a:pPr marL="0" indent="0"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D276-6CE8-4C48-99FF-9555AA01C8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www.projectuntangled.eu</a:t>
            </a:r>
          </a:p>
        </p:txBody>
      </p:sp>
    </p:spTree>
    <p:extLst>
      <p:ext uri="{BB962C8B-B14F-4D97-AF65-F5344CB8AC3E}">
        <p14:creationId xmlns:p14="http://schemas.microsoft.com/office/powerpoint/2010/main" val="304660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and skills changes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841255"/>
            <a:ext cx="8595360" cy="433057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(Skilled) staff shortages found everywhere, Intersectoral competition for highly skilled workers (‘war for talent’) vs automation risks for low skilled and routine workers 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demand for sector-specific skills (IoT, data analytics, compliance, security) – some sectoral training initiatives, collaboration with universities/colleges, some obstacles – no way round company-provided training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Manufacturing: substitution by robots compensated by expanding markets, connecting hardware and software is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labour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- and skill intensive,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Financial services: some automation + customer self-service (sector shrinking in AT), tripartite retraining and upskilling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Some creative HR in manufacturing companies: upskilling of unskilled/ semi-skilled workers (AT), retention of older engineers in project management functions (IT) – some space for “job crafting” </a:t>
            </a:r>
          </a:p>
          <a:p>
            <a:pPr marL="0" indent="0"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D276-6CE8-4C48-99FF-9555AA01C80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www.projectuntangled.eu</a:t>
            </a:r>
          </a:p>
        </p:txBody>
      </p:sp>
    </p:spTree>
    <p:extLst>
      <p:ext uri="{BB962C8B-B14F-4D97-AF65-F5344CB8AC3E}">
        <p14:creationId xmlns:p14="http://schemas.microsoft.com/office/powerpoint/2010/main" val="38152779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94694DB22F3C4CBB81430ADE2EC05C" ma:contentTypeVersion="18" ma:contentTypeDescription="Create a new document." ma:contentTypeScope="" ma:versionID="9e2e23bfdd95413a704384f7bfbebf99">
  <xsd:schema xmlns:xsd="http://www.w3.org/2001/XMLSchema" xmlns:xs="http://www.w3.org/2001/XMLSchema" xmlns:p="http://schemas.microsoft.com/office/2006/metadata/properties" xmlns:ns2="7fe6d200-9e37-4a22-abe7-b2bd9527cd6a" xmlns:ns3="a7e13958-8d02-4f8a-9e26-27d556036e9d" targetNamespace="http://schemas.microsoft.com/office/2006/metadata/properties" ma:root="true" ma:fieldsID="218c45c747131419c5148f2812184132" ns2:_="" ns3:_="">
    <xsd:import namespace="7fe6d200-9e37-4a22-abe7-b2bd9527cd6a"/>
    <xsd:import namespace="a7e13958-8d02-4f8a-9e26-27d556036e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6d200-9e37-4a22-abe7-b2bd9527cd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5a5241-8d75-4b7b-9014-73bb93c3e1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13958-8d02-4f8a-9e26-27d556036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44b7ca4-e32f-47e7-9e60-1e5d5c7c3275}" ma:internalName="TaxCatchAll" ma:showField="CatchAllData" ma:web="a7e13958-8d02-4f8a-9e26-27d556036e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E4A577-B825-4198-AAAB-7EB78800EE4E}"/>
</file>

<file path=customXml/itemProps2.xml><?xml version="1.0" encoding="utf-8"?>
<ds:datastoreItem xmlns:ds="http://schemas.openxmlformats.org/officeDocument/2006/customXml" ds:itemID="{8B1FBBAA-3E28-4D8A-80E3-14BBDF402C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1227</Words>
  <Application>Microsoft Office PowerPoint</Application>
  <PresentationFormat>Bildschirmpräsentation (4:3)</PresentationFormat>
  <Paragraphs>135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Chaparral Pro</vt:lpstr>
      <vt:lpstr>FuturaEU Normal</vt:lpstr>
      <vt:lpstr>Custom Design</vt:lpstr>
      <vt:lpstr>1_Custom Design</vt:lpstr>
      <vt:lpstr>PowerPoint-Präsentation</vt:lpstr>
      <vt:lpstr>Overview</vt:lpstr>
      <vt:lpstr>The UNTANGLED case studies: From trends and impacts to  bidirectional dynamics</vt:lpstr>
      <vt:lpstr>Why case studies and how</vt:lpstr>
      <vt:lpstr>Case study overview</vt:lpstr>
      <vt:lpstr>The sample</vt:lpstr>
      <vt:lpstr>Technological change - digitalisation</vt:lpstr>
      <vt:lpstr>Globalisation</vt:lpstr>
      <vt:lpstr>Employment and skills changes</vt:lpstr>
      <vt:lpstr>Job quality</vt:lpstr>
      <vt:lpstr>Inequalities</vt:lpstr>
      <vt:lpstr>Conclusions</vt:lpstr>
      <vt:lpstr>References</vt:lpstr>
      <vt:lpstr>PowerPoint-Präsentation</vt:lpstr>
    </vt:vector>
  </TitlesOfParts>
  <Company>projekt kropki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projekt kropki</dc:creator>
  <cp:lastModifiedBy>Ursula Holtgrewe</cp:lastModifiedBy>
  <cp:revision>97</cp:revision>
  <dcterms:created xsi:type="dcterms:W3CDTF">2021-04-18T19:42:09Z</dcterms:created>
  <dcterms:modified xsi:type="dcterms:W3CDTF">2024-01-17T14:58:06Z</dcterms:modified>
</cp:coreProperties>
</file>